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6" r:id="rId2"/>
    <p:sldId id="277" r:id="rId3"/>
    <p:sldId id="261" r:id="rId4"/>
    <p:sldId id="262" r:id="rId5"/>
    <p:sldId id="266" r:id="rId6"/>
    <p:sldId id="267" r:id="rId7"/>
    <p:sldId id="257" r:id="rId8"/>
    <p:sldId id="258" r:id="rId9"/>
    <p:sldId id="269" r:id="rId10"/>
    <p:sldId id="270" r:id="rId11"/>
    <p:sldId id="271" r:id="rId12"/>
    <p:sldId id="27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2" d="100"/>
          <a:sy n="82" d="100"/>
        </p:scale>
        <p:origin x="1156" y="3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13269A-80B2-4EE2-97AE-741BA61FA53C}" type="datetimeFigureOut">
              <a:rPr lang="en-MY" smtClean="0"/>
              <a:t>7/5/2020</a:t>
            </a:fld>
            <a:endParaRPr lang="en-MY"/>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7B3AAE-F72C-4062-BD16-0A3696233275}" type="slidenum">
              <a:rPr lang="en-MY" smtClean="0"/>
              <a:t>‹#›</a:t>
            </a:fld>
            <a:endParaRPr lang="en-MY"/>
          </a:p>
        </p:txBody>
      </p:sp>
    </p:spTree>
    <p:extLst>
      <p:ext uri="{BB962C8B-B14F-4D97-AF65-F5344CB8AC3E}">
        <p14:creationId xmlns:p14="http://schemas.microsoft.com/office/powerpoint/2010/main" val="482716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AD7B3AAE-F72C-4062-BD16-0A3696233275}" type="slidenum">
              <a:rPr lang="en-MY" smtClean="0"/>
              <a:t>8</a:t>
            </a:fld>
            <a:endParaRPr lang="en-MY"/>
          </a:p>
        </p:txBody>
      </p:sp>
    </p:spTree>
    <p:extLst>
      <p:ext uri="{BB962C8B-B14F-4D97-AF65-F5344CB8AC3E}">
        <p14:creationId xmlns:p14="http://schemas.microsoft.com/office/powerpoint/2010/main" val="1677181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C0980274-CD02-4640-B470-10416C188589}" type="datetimeFigureOut">
              <a:rPr lang="en-MY" smtClean="0"/>
              <a:t>7/5/2020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BACAEAA-70A3-435C-849B-556382F363FC}" type="slidenum">
              <a:rPr lang="en-MY" smtClean="0"/>
              <a:t>‹#›</a:t>
            </a:fld>
            <a:endParaRPr lang="en-MY"/>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980274-CD02-4640-B470-10416C188589}" type="datetimeFigureOut">
              <a:rPr lang="en-MY" smtClean="0"/>
              <a:t>7/5/2020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BACAEAA-70A3-435C-849B-556382F363FC}" type="slidenum">
              <a:rPr lang="en-MY" smtClean="0"/>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980274-CD02-4640-B470-10416C188589}" type="datetimeFigureOut">
              <a:rPr lang="en-MY" smtClean="0"/>
              <a:t>7/5/2020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BACAEAA-70A3-435C-849B-556382F363FC}" type="slidenum">
              <a:rPr lang="en-MY" smtClean="0"/>
              <a:t>‹#›</a:t>
            </a:fld>
            <a:endParaRPr lang="en-M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980274-CD02-4640-B470-10416C188589}" type="datetimeFigureOut">
              <a:rPr lang="en-MY" smtClean="0"/>
              <a:t>7/5/2020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BACAEAA-70A3-435C-849B-556382F363FC}" type="slidenum">
              <a:rPr lang="en-MY" smtClean="0"/>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C0980274-CD02-4640-B470-10416C188589}" type="datetimeFigureOut">
              <a:rPr lang="en-MY" smtClean="0"/>
              <a:t>7/5/2020</a:t>
            </a:fld>
            <a:endParaRPr lang="en-MY"/>
          </a:p>
        </p:txBody>
      </p:sp>
      <p:sp>
        <p:nvSpPr>
          <p:cNvPr id="91" name="Footer Placeholder 90"/>
          <p:cNvSpPr>
            <a:spLocks noGrp="1"/>
          </p:cNvSpPr>
          <p:nvPr>
            <p:ph type="ftr" sz="quarter" idx="11"/>
          </p:nvPr>
        </p:nvSpPr>
        <p:spPr/>
        <p:txBody>
          <a:bodyPr/>
          <a:lstStyle/>
          <a:p>
            <a:endParaRPr lang="en-MY"/>
          </a:p>
        </p:txBody>
      </p:sp>
      <p:sp>
        <p:nvSpPr>
          <p:cNvPr id="92" name="Slide Number Placeholder 91"/>
          <p:cNvSpPr>
            <a:spLocks noGrp="1"/>
          </p:cNvSpPr>
          <p:nvPr>
            <p:ph type="sldNum" sz="quarter" idx="12"/>
          </p:nvPr>
        </p:nvSpPr>
        <p:spPr/>
        <p:txBody>
          <a:bodyPr/>
          <a:lstStyle/>
          <a:p>
            <a:fld id="{6BACAEAA-70A3-435C-849B-556382F363FC}" type="slidenum">
              <a:rPr lang="en-MY" smtClean="0"/>
              <a:t>‹#›</a:t>
            </a:fld>
            <a:endParaRPr lang="en-MY"/>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980274-CD02-4640-B470-10416C188589}" type="datetimeFigureOut">
              <a:rPr lang="en-MY" smtClean="0"/>
              <a:t>7/5/2020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BACAEAA-70A3-435C-849B-556382F363FC}" type="slidenum">
              <a:rPr lang="en-MY" smtClean="0"/>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980274-CD02-4640-B470-10416C188589}" type="datetimeFigureOut">
              <a:rPr lang="en-MY" smtClean="0"/>
              <a:t>7/5/2020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6BACAEAA-70A3-435C-849B-556382F363FC}" type="slidenum">
              <a:rPr lang="en-MY" smtClean="0"/>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980274-CD02-4640-B470-10416C188589}" type="datetimeFigureOut">
              <a:rPr lang="en-MY" smtClean="0"/>
              <a:t>7/5/2020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6BACAEAA-70A3-435C-849B-556382F363FC}" type="slidenum">
              <a:rPr lang="en-MY" smtClean="0"/>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980274-CD02-4640-B470-10416C188589}" type="datetimeFigureOut">
              <a:rPr lang="en-MY" smtClean="0"/>
              <a:t>7/5/2020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6BACAEAA-70A3-435C-849B-556382F363FC}" type="slidenum">
              <a:rPr lang="en-MY" smtClean="0"/>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980274-CD02-4640-B470-10416C188589}" type="datetimeFigureOut">
              <a:rPr lang="en-MY" smtClean="0"/>
              <a:t>7/5/2020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BACAEAA-70A3-435C-849B-556382F363FC}" type="slidenum">
              <a:rPr lang="en-MY" smtClean="0"/>
              <a:t>‹#›</a:t>
            </a:fld>
            <a:endParaRPr lang="en-MY"/>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C0980274-CD02-4640-B470-10416C188589}" type="datetimeFigureOut">
              <a:rPr lang="en-MY" smtClean="0"/>
              <a:t>7/5/2020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BACAEAA-70A3-435C-849B-556382F363FC}" type="slidenum">
              <a:rPr lang="en-MY" smtClean="0"/>
              <a:t>‹#›</a:t>
            </a:fld>
            <a:endParaRPr lang="en-MY"/>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C0980274-CD02-4640-B470-10416C188589}" type="datetimeFigureOut">
              <a:rPr lang="en-MY" smtClean="0"/>
              <a:t>7/5/2020</a:t>
            </a:fld>
            <a:endParaRPr lang="en-MY"/>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MY"/>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6BACAEAA-70A3-435C-849B-556382F363FC}" type="slidenum">
              <a:rPr lang="en-MY" smtClean="0"/>
              <a:t>‹#›</a:t>
            </a:fld>
            <a:endParaRPr lang="en-MY"/>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36912"/>
            <a:ext cx="8458200" cy="1222375"/>
          </a:xfrm>
        </p:spPr>
        <p:txBody>
          <a:bodyPr>
            <a:normAutofit fontScale="90000"/>
          </a:bodyPr>
          <a:lstStyle/>
          <a:p>
            <a:pPr algn="ctr"/>
            <a:r>
              <a:rPr lang="en-MY" b="1" dirty="0" smtClean="0">
                <a:effectLst>
                  <a:outerShdw blurRad="38100" dist="38100" dir="2700000" algn="tl">
                    <a:srgbClr val="000000">
                      <a:alpha val="43137"/>
                    </a:srgbClr>
                  </a:outerShdw>
                </a:effectLst>
              </a:rPr>
              <a:t>SEJARAH PENUBUHAN JAWATANKUASA FATWA </a:t>
            </a:r>
            <a:br>
              <a:rPr lang="en-MY" b="1" dirty="0" smtClean="0">
                <a:effectLst>
                  <a:outerShdw blurRad="38100" dist="38100" dir="2700000" algn="tl">
                    <a:srgbClr val="000000">
                      <a:alpha val="43137"/>
                    </a:srgbClr>
                  </a:outerShdw>
                </a:effectLst>
              </a:rPr>
            </a:br>
            <a:r>
              <a:rPr lang="en-MY" b="1" dirty="0" smtClean="0">
                <a:effectLst>
                  <a:outerShdw blurRad="38100" dist="38100" dir="2700000" algn="tl">
                    <a:srgbClr val="000000">
                      <a:alpha val="43137"/>
                    </a:srgbClr>
                  </a:outerShdw>
                </a:effectLst>
              </a:rPr>
              <a:t>NEGERI TERENGGANU</a:t>
            </a:r>
            <a:br>
              <a:rPr lang="en-MY" b="1" dirty="0" smtClean="0">
                <a:effectLst>
                  <a:outerShdw blurRad="38100" dist="38100" dir="2700000" algn="tl">
                    <a:srgbClr val="000000">
                      <a:alpha val="43137"/>
                    </a:srgbClr>
                  </a:outerShdw>
                </a:effectLst>
              </a:rPr>
            </a:br>
            <a:endParaRPr lang="en-MY" dirty="0"/>
          </a:p>
        </p:txBody>
      </p:sp>
      <p:sp>
        <p:nvSpPr>
          <p:cNvPr id="3" name="Subtitle 2"/>
          <p:cNvSpPr>
            <a:spLocks noGrp="1"/>
          </p:cNvSpPr>
          <p:nvPr>
            <p:ph type="subTitle" idx="1"/>
          </p:nvPr>
        </p:nvSpPr>
        <p:spPr/>
        <p:txBody>
          <a:bodyPr/>
          <a:lstStyle/>
          <a:p>
            <a:endParaRPr lang="en-MY"/>
          </a:p>
        </p:txBody>
      </p:sp>
    </p:spTree>
    <p:extLst>
      <p:ext uri="{BB962C8B-B14F-4D97-AF65-F5344CB8AC3E}">
        <p14:creationId xmlns:p14="http://schemas.microsoft.com/office/powerpoint/2010/main" val="29456118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534" y="188640"/>
            <a:ext cx="8691954" cy="5256584"/>
          </a:xfrm>
        </p:spPr>
        <p:txBody>
          <a:bodyPr>
            <a:normAutofit/>
          </a:bodyPr>
          <a:lstStyle/>
          <a:p>
            <a:pPr marL="0" indent="0">
              <a:buNone/>
            </a:pPr>
            <a:r>
              <a:rPr lang="ms-MY" b="1" dirty="0"/>
              <a:t>Pindaan, ubahsuaian atau pembatalan fatwa</a:t>
            </a:r>
            <a:endParaRPr lang="en-MY" dirty="0"/>
          </a:p>
          <a:p>
            <a:pPr marL="0" indent="0">
              <a:buNone/>
            </a:pPr>
            <a:endParaRPr lang="ms-MY" dirty="0" smtClean="0"/>
          </a:p>
          <a:p>
            <a:pPr marL="0" indent="0">
              <a:buNone/>
            </a:pPr>
            <a:r>
              <a:rPr lang="ms-MY" b="1" dirty="0" smtClean="0"/>
              <a:t>Seksyen 52</a:t>
            </a:r>
            <a:endParaRPr lang="ms-MY" b="1" dirty="0"/>
          </a:p>
          <a:p>
            <a:pPr marL="0" indent="0" algn="just">
              <a:buNone/>
            </a:pPr>
            <a:r>
              <a:rPr lang="ms-MY" dirty="0"/>
              <a:t>(1) Jawatankuasa Fatwa boleh meminda, mengubahsuaikan atau membatalkan mana-mana fatwa yang telah disiarkan dalam </a:t>
            </a:r>
            <a:r>
              <a:rPr lang="ms-MY" i="1" dirty="0"/>
              <a:t>Warta </a:t>
            </a:r>
            <a:r>
              <a:rPr lang="ms-MY" dirty="0"/>
              <a:t>di bawah Enakmen ini, atau di bawah Enakmen terdahulu.</a:t>
            </a:r>
            <a:endParaRPr lang="en-MY" dirty="0"/>
          </a:p>
          <a:p>
            <a:pPr marL="0" indent="0" algn="just">
              <a:buNone/>
            </a:pPr>
            <a:r>
              <a:rPr lang="ms-MY" dirty="0"/>
              <a:t>(2) Sesuatu pindaan, ubahsuaian atau pembatalan sesuatu fatwa hendaklah disifatkan sebagai suatu fatwa dan peruntukan-peruntukan seksyen 50, kecuali subseksyen 50 (7), hendaklah terpakai baginya</a:t>
            </a:r>
            <a:r>
              <a:rPr lang="ms-MY" dirty="0" smtClean="0"/>
              <a:t>.</a:t>
            </a:r>
            <a:endParaRPr lang="en-MY" dirty="0"/>
          </a:p>
          <a:p>
            <a:pPr marL="0" indent="0" algn="just">
              <a:buNone/>
            </a:pPr>
            <a:r>
              <a:rPr lang="ms-MY" dirty="0" smtClean="0"/>
              <a:t>(</a:t>
            </a:r>
            <a:r>
              <a:rPr lang="ms-MY" dirty="0"/>
              <a:t>3) Sesuatu pindaan, ubahsuaian atau pembatalan sesuatu fatwa yang disiarkan dalam </a:t>
            </a:r>
            <a:r>
              <a:rPr lang="ms-MY" i="1" dirty="0"/>
              <a:t>Warta </a:t>
            </a:r>
            <a:r>
              <a:rPr lang="ms-MY" dirty="0"/>
              <a:t>hendaklah disertakan dengan pernyataan bahawa fatwa itu dibuat di bawah subseksyen (1).</a:t>
            </a:r>
            <a:endParaRPr lang="en-MY" dirty="0"/>
          </a:p>
          <a:p>
            <a:endParaRPr lang="en-MY" dirty="0"/>
          </a:p>
          <a:p>
            <a:endParaRPr lang="en-MY" dirty="0" smtClean="0"/>
          </a:p>
          <a:p>
            <a:endParaRPr lang="en-MY" dirty="0"/>
          </a:p>
        </p:txBody>
      </p:sp>
      <p:sp>
        <p:nvSpPr>
          <p:cNvPr id="4" name="Rectangle 3"/>
          <p:cNvSpPr/>
          <p:nvPr/>
        </p:nvSpPr>
        <p:spPr>
          <a:xfrm>
            <a:off x="539552" y="1988840"/>
            <a:ext cx="7992888" cy="369332"/>
          </a:xfrm>
          <a:prstGeom prst="rect">
            <a:avLst/>
          </a:prstGeom>
        </p:spPr>
        <p:txBody>
          <a:bodyPr wrap="square">
            <a:spAutoFit/>
          </a:bodyPr>
          <a:lstStyle/>
          <a:p>
            <a:r>
              <a:rPr lang="ms-MY" b="1" dirty="0"/>
              <a:t> </a:t>
            </a:r>
            <a:endParaRPr lang="en-MY" dirty="0"/>
          </a:p>
        </p:txBody>
      </p:sp>
    </p:spTree>
    <p:extLst>
      <p:ext uri="{BB962C8B-B14F-4D97-AF65-F5344CB8AC3E}">
        <p14:creationId xmlns:p14="http://schemas.microsoft.com/office/powerpoint/2010/main" val="2686616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264696"/>
          </a:xfrm>
        </p:spPr>
        <p:txBody>
          <a:bodyPr/>
          <a:lstStyle/>
          <a:p>
            <a:pPr marL="0" indent="0">
              <a:buNone/>
            </a:pPr>
            <a:r>
              <a:rPr lang="ms-MY" b="1" dirty="0"/>
              <a:t>Meminta pendapat daripada Jawatankuasa Fatwa</a:t>
            </a:r>
            <a:endParaRPr lang="en-MY" dirty="0"/>
          </a:p>
          <a:p>
            <a:pPr marL="0" indent="0">
              <a:buNone/>
            </a:pPr>
            <a:endParaRPr lang="ms-MY" b="1" dirty="0" smtClean="0"/>
          </a:p>
          <a:p>
            <a:pPr marL="0" indent="0">
              <a:buNone/>
            </a:pPr>
            <a:r>
              <a:rPr lang="ms-MY" b="1" dirty="0" smtClean="0"/>
              <a:t>Seksyen 53 </a:t>
            </a:r>
            <a:endParaRPr lang="ms-MY" b="1" dirty="0"/>
          </a:p>
          <a:p>
            <a:pPr marL="0" indent="0" algn="just">
              <a:buNone/>
            </a:pPr>
            <a:r>
              <a:rPr lang="ms-MY" dirty="0" smtClean="0"/>
              <a:t>Jika </a:t>
            </a:r>
            <a:r>
              <a:rPr lang="ms-MY" dirty="0"/>
              <a:t>dalam mana-mana Mahkamah selain Mahkamah Syariah, apa-apa persoalan Hukum Syarak perlu diputuskan, Mahkamah itu boleh meminta pendapat Jawatankuasa Fatwa tentang persoalan itu, dan Mufti boleh memperakukan pendapat Jawatankuasa Fatwa itu kepada Mahkamah yang membuat permintaan itu.</a:t>
            </a:r>
            <a:endParaRPr lang="en-MY" dirty="0"/>
          </a:p>
          <a:p>
            <a:endParaRPr lang="en-MY" dirty="0"/>
          </a:p>
        </p:txBody>
      </p:sp>
    </p:spTree>
    <p:extLst>
      <p:ext uri="{BB962C8B-B14F-4D97-AF65-F5344CB8AC3E}">
        <p14:creationId xmlns:p14="http://schemas.microsoft.com/office/powerpoint/2010/main" val="18494364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336704"/>
          </a:xfrm>
        </p:spPr>
        <p:txBody>
          <a:bodyPr>
            <a:normAutofit/>
          </a:bodyPr>
          <a:lstStyle/>
          <a:p>
            <a:pPr marL="0" indent="0">
              <a:buNone/>
            </a:pPr>
            <a:r>
              <a:rPr lang="en-MY" b="1" dirty="0" err="1" smtClean="0"/>
              <a:t>Senarai</a:t>
            </a:r>
            <a:r>
              <a:rPr lang="en-MY" b="1" dirty="0" smtClean="0"/>
              <a:t> Fatwa </a:t>
            </a:r>
            <a:r>
              <a:rPr lang="en-MY" b="1" dirty="0" err="1" smtClean="0"/>
              <a:t>Negeri</a:t>
            </a:r>
            <a:r>
              <a:rPr lang="en-MY" b="1" dirty="0" smtClean="0"/>
              <a:t> Terengganu Yang </a:t>
            </a:r>
            <a:r>
              <a:rPr lang="en-MY" b="1" dirty="0" err="1" smtClean="0"/>
              <a:t>Telah</a:t>
            </a:r>
            <a:r>
              <a:rPr lang="en-MY" b="1" dirty="0" smtClean="0"/>
              <a:t> </a:t>
            </a:r>
            <a:r>
              <a:rPr lang="en-MY" b="1" dirty="0" err="1" smtClean="0"/>
              <a:t>Diwartakan</a:t>
            </a:r>
            <a:r>
              <a:rPr lang="en-MY" b="1" dirty="0" smtClean="0"/>
              <a:t> </a:t>
            </a:r>
            <a:r>
              <a:rPr lang="en-MY" b="1" dirty="0" err="1" smtClean="0"/>
              <a:t>Sehingga</a:t>
            </a:r>
            <a:r>
              <a:rPr lang="en-MY" b="1" dirty="0" smtClean="0"/>
              <a:t> </a:t>
            </a:r>
            <a:r>
              <a:rPr lang="en-MY" b="1" dirty="0" err="1" smtClean="0"/>
              <a:t>Tahun</a:t>
            </a:r>
            <a:r>
              <a:rPr lang="en-MY" b="1" dirty="0" smtClean="0"/>
              <a:t> 2019</a:t>
            </a:r>
            <a:endParaRPr lang="en-MY" dirty="0" smtClean="0"/>
          </a:p>
          <a:p>
            <a:pPr marL="0" indent="0">
              <a:buNone/>
            </a:pPr>
            <a:endParaRPr lang="en-MY" sz="2000" dirty="0" smtClean="0"/>
          </a:p>
          <a:p>
            <a:pPr marL="0" indent="0">
              <a:buNone/>
            </a:pPr>
            <a:r>
              <a:rPr lang="en-MY" sz="2000" dirty="0" smtClean="0"/>
              <a:t>1. </a:t>
            </a:r>
            <a:r>
              <a:rPr lang="en-MY" sz="2000" dirty="0" err="1" smtClean="0"/>
              <a:t>Ajaran</a:t>
            </a:r>
            <a:r>
              <a:rPr lang="en-MY" sz="2000" dirty="0" smtClean="0"/>
              <a:t> </a:t>
            </a:r>
            <a:r>
              <a:rPr lang="en-MY" sz="2000" dirty="0"/>
              <a:t>Kumpulan Al </a:t>
            </a:r>
            <a:r>
              <a:rPr lang="en-MY" sz="2000" dirty="0" err="1"/>
              <a:t>Arqam</a:t>
            </a:r>
            <a:r>
              <a:rPr lang="en-MY" sz="2000" dirty="0"/>
              <a:t> Dan </a:t>
            </a:r>
            <a:r>
              <a:rPr lang="en-MY" sz="2000" dirty="0" err="1"/>
              <a:t>Bukunya</a:t>
            </a:r>
            <a:r>
              <a:rPr lang="en-MY" sz="2000" dirty="0"/>
              <a:t> (1994)</a:t>
            </a:r>
          </a:p>
          <a:p>
            <a:pPr marL="0" indent="0">
              <a:buNone/>
            </a:pPr>
            <a:r>
              <a:rPr lang="en-MY" sz="2000" dirty="0" smtClean="0"/>
              <a:t>2. </a:t>
            </a:r>
            <a:r>
              <a:rPr lang="en-MY" sz="2000" dirty="0" err="1" smtClean="0"/>
              <a:t>Ajaran</a:t>
            </a:r>
            <a:r>
              <a:rPr lang="en-MY" sz="2000" dirty="0" smtClean="0"/>
              <a:t> </a:t>
            </a:r>
            <a:r>
              <a:rPr lang="en-MY" sz="2000" dirty="0"/>
              <a:t>Islam </a:t>
            </a:r>
            <a:r>
              <a:rPr lang="en-MY" sz="2000" dirty="0" err="1"/>
              <a:t>Berasaskan</a:t>
            </a:r>
            <a:r>
              <a:rPr lang="en-MY" sz="2000" dirty="0"/>
              <a:t> </a:t>
            </a:r>
            <a:r>
              <a:rPr lang="en-MY" sz="2000" dirty="0" err="1"/>
              <a:t>Pegangan</a:t>
            </a:r>
            <a:r>
              <a:rPr lang="en-MY" sz="2000" dirty="0"/>
              <a:t> </a:t>
            </a:r>
            <a:r>
              <a:rPr lang="en-MY" sz="2000" dirty="0" err="1"/>
              <a:t>Ahli</a:t>
            </a:r>
            <a:r>
              <a:rPr lang="en-MY" sz="2000" dirty="0"/>
              <a:t> </a:t>
            </a:r>
            <a:r>
              <a:rPr lang="en-MY" sz="2000" dirty="0" err="1"/>
              <a:t>Sunnah</a:t>
            </a:r>
            <a:r>
              <a:rPr lang="en-MY" sz="2000" dirty="0"/>
              <a:t> </a:t>
            </a:r>
            <a:r>
              <a:rPr lang="en-MY" sz="2000" dirty="0" err="1"/>
              <a:t>Wal</a:t>
            </a:r>
            <a:r>
              <a:rPr lang="en-MY" sz="2000" dirty="0"/>
              <a:t> </a:t>
            </a:r>
            <a:r>
              <a:rPr lang="en-MY" sz="2000" dirty="0" err="1"/>
              <a:t>Jamaah</a:t>
            </a:r>
            <a:r>
              <a:rPr lang="en-MY" sz="2000" dirty="0"/>
              <a:t> (1997)</a:t>
            </a:r>
          </a:p>
          <a:p>
            <a:pPr marL="0" indent="0">
              <a:buNone/>
            </a:pPr>
            <a:r>
              <a:rPr lang="en-MY" sz="2000" dirty="0" smtClean="0"/>
              <a:t>(</a:t>
            </a:r>
            <a:r>
              <a:rPr lang="en-MY" sz="2000" dirty="0" err="1"/>
              <a:t>Membendung</a:t>
            </a:r>
            <a:r>
              <a:rPr lang="en-MY" sz="2000" dirty="0"/>
              <a:t> </a:t>
            </a:r>
            <a:r>
              <a:rPr lang="en-MY" sz="2000" dirty="0" err="1"/>
              <a:t>Pengaruh</a:t>
            </a:r>
            <a:r>
              <a:rPr lang="en-MY" sz="2000" dirty="0"/>
              <a:t> </a:t>
            </a:r>
            <a:r>
              <a:rPr lang="en-MY" sz="2000" dirty="0" err="1"/>
              <a:t>Syiah</a:t>
            </a:r>
            <a:r>
              <a:rPr lang="en-MY" sz="2000" dirty="0"/>
              <a:t> Dan Lain-Lain </a:t>
            </a:r>
            <a:r>
              <a:rPr lang="en-MY" sz="2000" dirty="0" err="1"/>
              <a:t>Ajaran</a:t>
            </a:r>
            <a:r>
              <a:rPr lang="en-MY" sz="2000" dirty="0"/>
              <a:t>/</a:t>
            </a:r>
            <a:r>
              <a:rPr lang="en-MY" sz="2000" dirty="0" err="1"/>
              <a:t>Fahaman</a:t>
            </a:r>
            <a:r>
              <a:rPr lang="en-MY" sz="2000" dirty="0"/>
              <a:t>) </a:t>
            </a:r>
          </a:p>
          <a:p>
            <a:pPr marL="0" indent="0">
              <a:buNone/>
            </a:pPr>
            <a:r>
              <a:rPr lang="en-MY" sz="2000" dirty="0" smtClean="0"/>
              <a:t>3. </a:t>
            </a:r>
            <a:r>
              <a:rPr lang="en-MY" sz="2000" dirty="0" err="1" smtClean="0"/>
              <a:t>Ajaran</a:t>
            </a:r>
            <a:r>
              <a:rPr lang="en-MY" sz="2000" dirty="0" smtClean="0"/>
              <a:t> </a:t>
            </a:r>
            <a:r>
              <a:rPr lang="en-MY" sz="2000" dirty="0"/>
              <a:t>Ayah Pin (1997)</a:t>
            </a:r>
          </a:p>
          <a:p>
            <a:pPr marL="0" indent="0">
              <a:buNone/>
            </a:pPr>
            <a:r>
              <a:rPr lang="en-MY" sz="2000" dirty="0" smtClean="0"/>
              <a:t>4. </a:t>
            </a:r>
            <a:r>
              <a:rPr lang="en-MY" sz="2000" dirty="0" err="1" smtClean="0"/>
              <a:t>Penama</a:t>
            </a:r>
            <a:r>
              <a:rPr lang="en-MY" sz="2000" dirty="0" smtClean="0"/>
              <a:t> </a:t>
            </a:r>
            <a:r>
              <a:rPr lang="en-MY" sz="2000" dirty="0" err="1"/>
              <a:t>Bagi</a:t>
            </a:r>
            <a:r>
              <a:rPr lang="en-MY" sz="2000" dirty="0"/>
              <a:t> Wang </a:t>
            </a:r>
            <a:r>
              <a:rPr lang="en-MY" sz="2000" dirty="0" err="1"/>
              <a:t>Simpanan</a:t>
            </a:r>
            <a:r>
              <a:rPr lang="en-MY" sz="2000" dirty="0"/>
              <a:t> (2002)</a:t>
            </a:r>
          </a:p>
          <a:p>
            <a:pPr marL="0" indent="0">
              <a:buNone/>
            </a:pPr>
            <a:r>
              <a:rPr lang="en-MY" sz="2000" dirty="0" smtClean="0"/>
              <a:t>5. </a:t>
            </a:r>
            <a:r>
              <a:rPr lang="en-MY" sz="2000" dirty="0" err="1" smtClean="0"/>
              <a:t>Anak</a:t>
            </a:r>
            <a:r>
              <a:rPr lang="en-MY" sz="2000" dirty="0" smtClean="0"/>
              <a:t> </a:t>
            </a:r>
            <a:r>
              <a:rPr lang="en-MY" sz="2000" dirty="0" err="1"/>
              <a:t>Tak</a:t>
            </a:r>
            <a:r>
              <a:rPr lang="en-MY" sz="2000" dirty="0"/>
              <a:t> </a:t>
            </a:r>
            <a:r>
              <a:rPr lang="en-MY" sz="2000" dirty="0" err="1"/>
              <a:t>Sah</a:t>
            </a:r>
            <a:r>
              <a:rPr lang="en-MY" sz="2000" dirty="0"/>
              <a:t> </a:t>
            </a:r>
            <a:r>
              <a:rPr lang="en-MY" sz="2000" dirty="0" err="1"/>
              <a:t>Taraf</a:t>
            </a:r>
            <a:r>
              <a:rPr lang="en-MY" sz="2000" dirty="0"/>
              <a:t> (2005)</a:t>
            </a:r>
          </a:p>
          <a:p>
            <a:pPr marL="0" indent="0">
              <a:buNone/>
            </a:pPr>
            <a:r>
              <a:rPr lang="en-MY" sz="2000" dirty="0" smtClean="0"/>
              <a:t>6. </a:t>
            </a:r>
            <a:r>
              <a:rPr lang="en-MY" sz="2000" dirty="0" err="1" smtClean="0"/>
              <a:t>Ajaran</a:t>
            </a:r>
            <a:r>
              <a:rPr lang="en-MY" sz="2000" dirty="0" smtClean="0"/>
              <a:t> </a:t>
            </a:r>
            <a:r>
              <a:rPr lang="en-MY" sz="2000" dirty="0" err="1"/>
              <a:t>Azhar</a:t>
            </a:r>
            <a:r>
              <a:rPr lang="en-MY" sz="2000" dirty="0"/>
              <a:t> Bin  </a:t>
            </a:r>
            <a:r>
              <a:rPr lang="en-MY" sz="2000" dirty="0" err="1"/>
              <a:t>Wahab</a:t>
            </a:r>
            <a:r>
              <a:rPr lang="en-MY" sz="2000" dirty="0"/>
              <a:t> (2005)</a:t>
            </a:r>
          </a:p>
          <a:p>
            <a:pPr marL="0" indent="0">
              <a:buNone/>
            </a:pPr>
            <a:r>
              <a:rPr lang="en-MY" sz="2000" dirty="0" smtClean="0"/>
              <a:t>7. Syarikat </a:t>
            </a:r>
            <a:r>
              <a:rPr lang="en-MY" sz="2000" dirty="0" err="1"/>
              <a:t>Rufaqa</a:t>
            </a:r>
            <a:r>
              <a:rPr lang="en-MY" sz="2000" dirty="0"/>
              <a:t>’ Corporation Dan </a:t>
            </a:r>
            <a:r>
              <a:rPr lang="en-MY" sz="2000" dirty="0" err="1"/>
              <a:t>Rangkaian</a:t>
            </a:r>
            <a:r>
              <a:rPr lang="en-MY" sz="2000" dirty="0"/>
              <a:t> Syarikat </a:t>
            </a:r>
            <a:r>
              <a:rPr lang="en-MY" sz="2000" dirty="0" err="1"/>
              <a:t>Gabungannya</a:t>
            </a:r>
            <a:r>
              <a:rPr lang="en-MY" sz="2000" dirty="0"/>
              <a:t> (SRC) </a:t>
            </a:r>
            <a:r>
              <a:rPr lang="en-MY" sz="2000" dirty="0" smtClean="0"/>
              <a:t>(</a:t>
            </a:r>
            <a:r>
              <a:rPr lang="en-MY" sz="2000" dirty="0"/>
              <a:t>2007)</a:t>
            </a:r>
          </a:p>
          <a:p>
            <a:pPr marL="0" indent="0">
              <a:buNone/>
            </a:pPr>
            <a:r>
              <a:rPr lang="en-MY" sz="2000" dirty="0" smtClean="0"/>
              <a:t>8. Pembangunan </a:t>
            </a:r>
            <a:r>
              <a:rPr lang="en-MY" sz="2000" dirty="0"/>
              <a:t>Tanah </a:t>
            </a:r>
            <a:r>
              <a:rPr lang="en-MY" sz="2000" dirty="0" err="1"/>
              <a:t>Wakaf</a:t>
            </a:r>
            <a:r>
              <a:rPr lang="en-MY" sz="2000" dirty="0"/>
              <a:t> Di </a:t>
            </a:r>
            <a:r>
              <a:rPr lang="en-MY" sz="2000" dirty="0" err="1"/>
              <a:t>Bawah</a:t>
            </a:r>
            <a:r>
              <a:rPr lang="en-MY" sz="2000" dirty="0"/>
              <a:t> </a:t>
            </a:r>
            <a:r>
              <a:rPr lang="en-MY" sz="2000" dirty="0" err="1"/>
              <a:t>Rancangan</a:t>
            </a:r>
            <a:r>
              <a:rPr lang="en-MY" sz="2000" dirty="0"/>
              <a:t> Malaysia </a:t>
            </a:r>
            <a:r>
              <a:rPr lang="en-MY" sz="2000" dirty="0" err="1"/>
              <a:t>Ke</a:t>
            </a:r>
            <a:r>
              <a:rPr lang="en-MY" sz="2000" dirty="0"/>
              <a:t> Sembilan </a:t>
            </a:r>
            <a:r>
              <a:rPr lang="en-MY" sz="2000" dirty="0" smtClean="0"/>
              <a:t>(</a:t>
            </a:r>
            <a:r>
              <a:rPr lang="en-MY" sz="2000" dirty="0"/>
              <a:t>RMK-9) (2008)</a:t>
            </a:r>
          </a:p>
          <a:p>
            <a:pPr marL="0" indent="0">
              <a:buNone/>
            </a:pPr>
            <a:r>
              <a:rPr lang="en-MY" sz="2000" dirty="0" smtClean="0"/>
              <a:t>9. </a:t>
            </a:r>
            <a:r>
              <a:rPr lang="en-MY" sz="2000" dirty="0" err="1" smtClean="0"/>
              <a:t>Senaman</a:t>
            </a:r>
            <a:r>
              <a:rPr lang="en-MY" sz="2000" dirty="0" smtClean="0"/>
              <a:t> </a:t>
            </a:r>
            <a:r>
              <a:rPr lang="en-MY" sz="2000" dirty="0"/>
              <a:t>Yoga Dan </a:t>
            </a:r>
            <a:r>
              <a:rPr lang="en-MY" sz="2000" dirty="0" err="1"/>
              <a:t>Wanita</a:t>
            </a:r>
            <a:r>
              <a:rPr lang="en-MY" sz="2000" dirty="0"/>
              <a:t> </a:t>
            </a:r>
            <a:r>
              <a:rPr lang="en-MY" sz="2000" dirty="0" err="1"/>
              <a:t>Menyerupai</a:t>
            </a:r>
            <a:r>
              <a:rPr lang="en-MY" sz="2000" dirty="0"/>
              <a:t> </a:t>
            </a:r>
            <a:r>
              <a:rPr lang="en-MY" sz="2000" dirty="0" err="1"/>
              <a:t>Pengkid</a:t>
            </a:r>
            <a:r>
              <a:rPr lang="en-MY" sz="2000" dirty="0"/>
              <a:t> (2011)</a:t>
            </a:r>
          </a:p>
          <a:p>
            <a:pPr marL="0" indent="0">
              <a:buNone/>
            </a:pPr>
            <a:r>
              <a:rPr lang="en-MY" sz="2000" dirty="0" smtClean="0"/>
              <a:t>10. Kumpulan </a:t>
            </a:r>
            <a:r>
              <a:rPr lang="en-MY" sz="2000" dirty="0"/>
              <a:t>Black Metal (2012)</a:t>
            </a:r>
          </a:p>
          <a:p>
            <a:pPr marL="0" indent="0">
              <a:buNone/>
            </a:pPr>
            <a:r>
              <a:rPr lang="en-MY" sz="2000" dirty="0" smtClean="0"/>
              <a:t>11. </a:t>
            </a:r>
            <a:r>
              <a:rPr lang="en-MY" sz="2000" dirty="0" err="1" smtClean="0"/>
              <a:t>Isu</a:t>
            </a:r>
            <a:r>
              <a:rPr lang="en-MY" sz="2000" dirty="0" smtClean="0"/>
              <a:t> </a:t>
            </a:r>
            <a:r>
              <a:rPr lang="en-MY" sz="2000" dirty="0" err="1"/>
              <a:t>Tuntutan</a:t>
            </a:r>
            <a:r>
              <a:rPr lang="en-MY" sz="2000" dirty="0"/>
              <a:t> </a:t>
            </a:r>
            <a:r>
              <a:rPr lang="en-MY" sz="2000" dirty="0" err="1"/>
              <a:t>Penganut</a:t>
            </a:r>
            <a:r>
              <a:rPr lang="en-MY" sz="2000" dirty="0"/>
              <a:t> </a:t>
            </a:r>
            <a:r>
              <a:rPr lang="en-MY" sz="2000" dirty="0" err="1"/>
              <a:t>Kristian</a:t>
            </a:r>
            <a:r>
              <a:rPr lang="en-MY" sz="2000" dirty="0"/>
              <a:t> </a:t>
            </a:r>
            <a:r>
              <a:rPr lang="en-MY" sz="2000" dirty="0" err="1"/>
              <a:t>Terhadap</a:t>
            </a:r>
            <a:r>
              <a:rPr lang="en-MY" sz="2000" dirty="0"/>
              <a:t> </a:t>
            </a:r>
            <a:r>
              <a:rPr lang="en-MY" sz="2000" dirty="0" err="1"/>
              <a:t>Kalimah</a:t>
            </a:r>
            <a:r>
              <a:rPr lang="en-MY" sz="2000" dirty="0"/>
              <a:t> “Allah” (2012)</a:t>
            </a:r>
          </a:p>
          <a:p>
            <a:pPr marL="0" indent="0">
              <a:buNone/>
            </a:pPr>
            <a:endParaRPr lang="en-MY" dirty="0" smtClean="0"/>
          </a:p>
          <a:p>
            <a:pPr marL="0" indent="0">
              <a:buNone/>
            </a:pPr>
            <a:endParaRPr lang="en-MY" dirty="0" smtClean="0"/>
          </a:p>
          <a:p>
            <a:pPr marL="0" indent="0">
              <a:buNone/>
            </a:pPr>
            <a:endParaRPr lang="en-MY" dirty="0" smtClean="0"/>
          </a:p>
          <a:p>
            <a:pPr marL="0" indent="0">
              <a:buNone/>
            </a:pPr>
            <a:endParaRPr lang="en-MY" sz="2800" b="1" dirty="0"/>
          </a:p>
        </p:txBody>
      </p:sp>
    </p:spTree>
    <p:extLst>
      <p:ext uri="{BB962C8B-B14F-4D97-AF65-F5344CB8AC3E}">
        <p14:creationId xmlns:p14="http://schemas.microsoft.com/office/powerpoint/2010/main" val="3346282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5536" y="332656"/>
            <a:ext cx="4040188" cy="1080120"/>
          </a:xfrm>
          <a:solidFill>
            <a:schemeClr val="bg1">
              <a:lumMod val="65000"/>
              <a:lumOff val="35000"/>
            </a:schemeClr>
          </a:solidFill>
        </p:spPr>
        <p:txBody>
          <a:bodyPr>
            <a:noAutofit/>
          </a:bodyPr>
          <a:lstStyle/>
          <a:p>
            <a:pPr>
              <a:spcBef>
                <a:spcPts val="0"/>
              </a:spcBef>
            </a:pPr>
            <a:r>
              <a:rPr lang="ms-MY" dirty="0">
                <a:effectLst>
                  <a:outerShdw blurRad="38100" dist="38100" dir="2700000" algn="tl">
                    <a:srgbClr val="000000">
                      <a:alpha val="43137"/>
                    </a:srgbClr>
                  </a:outerShdw>
                </a:effectLst>
              </a:rPr>
              <a:t>Sejarah Penubuhan</a:t>
            </a:r>
          </a:p>
          <a:p>
            <a:pPr>
              <a:spcBef>
                <a:spcPts val="0"/>
              </a:spcBef>
            </a:pPr>
            <a:r>
              <a:rPr lang="ms-MY" dirty="0">
                <a:effectLst>
                  <a:outerShdw blurRad="38100" dist="38100" dir="2700000" algn="tl">
                    <a:srgbClr val="000000">
                      <a:alpha val="43137"/>
                    </a:srgbClr>
                  </a:outerShdw>
                </a:effectLst>
              </a:rPr>
              <a:t> Jawatankuasa Ulama Negeri Terengganu</a:t>
            </a:r>
            <a:endParaRPr lang="en-MY" dirty="0">
              <a:effectLst>
                <a:outerShdw blurRad="38100" dist="38100" dir="2700000" algn="tl">
                  <a:srgbClr val="000000">
                    <a:alpha val="43137"/>
                  </a:srgbClr>
                </a:outerShdw>
              </a:effectLst>
            </a:endParaRPr>
          </a:p>
        </p:txBody>
      </p:sp>
      <p:sp>
        <p:nvSpPr>
          <p:cNvPr id="4" name="Content Placeholder 3"/>
          <p:cNvSpPr>
            <a:spLocks noGrp="1"/>
          </p:cNvSpPr>
          <p:nvPr>
            <p:ph sz="half" idx="2"/>
          </p:nvPr>
        </p:nvSpPr>
        <p:spPr>
          <a:xfrm>
            <a:off x="457200" y="1523925"/>
            <a:ext cx="4040188" cy="4857403"/>
          </a:xfrm>
        </p:spPr>
        <p:txBody>
          <a:bodyPr>
            <a:normAutofit fontScale="92500" lnSpcReduction="20000"/>
          </a:bodyPr>
          <a:lstStyle/>
          <a:p>
            <a:pPr marL="0" indent="0">
              <a:buNone/>
            </a:pPr>
            <a:r>
              <a:rPr lang="ms-MY" dirty="0">
                <a:effectLst>
                  <a:outerShdw blurRad="38100" dist="38100" dir="2700000" algn="tl">
                    <a:srgbClr val="000000">
                      <a:alpha val="43137"/>
                    </a:srgbClr>
                  </a:outerShdw>
                </a:effectLst>
              </a:rPr>
              <a:t>Mulai tahun 1954M Jawatankuasa Ulama Negeri Terengganu ditubuhkan secara rasmi oleh Duli Yang Maha Mulia Sultan. Jawatankuasa ini diperuntukkan di bawah Seksyen 160 Undang-Undang Pentadbiran Hukum Syara’ 1955 (1375).  Duli Yang Maha Mulia Sultan dalam Mesyuarat telah membuat peraturan-peraturan yang dinamakan Peraturan-Peraturan Tertib Perjalanan Jawatankuasa Ulamak Majlis Ugama Islam dan Adat Melayu Terengganu yang berkuatkuasa pada 1 September 1985.</a:t>
            </a:r>
            <a:endParaRPr lang="en-MY" dirty="0">
              <a:effectLst>
                <a:outerShdw blurRad="38100" dist="38100" dir="2700000" algn="tl">
                  <a:srgbClr val="000000">
                    <a:alpha val="43137"/>
                  </a:srgbClr>
                </a:outerShdw>
              </a:effectLst>
            </a:endParaRPr>
          </a:p>
          <a:p>
            <a:pPr marL="0" indent="0">
              <a:buNone/>
            </a:pPr>
            <a:endParaRPr lang="en-MY" dirty="0"/>
          </a:p>
        </p:txBody>
      </p:sp>
      <p:sp>
        <p:nvSpPr>
          <p:cNvPr id="5" name="Text Placeholder 4"/>
          <p:cNvSpPr>
            <a:spLocks noGrp="1"/>
          </p:cNvSpPr>
          <p:nvPr>
            <p:ph type="body" sz="quarter" idx="3"/>
          </p:nvPr>
        </p:nvSpPr>
        <p:spPr>
          <a:xfrm>
            <a:off x="4572000" y="332656"/>
            <a:ext cx="4041775" cy="1080120"/>
          </a:xfrm>
          <a:solidFill>
            <a:schemeClr val="bg1">
              <a:lumMod val="65000"/>
              <a:lumOff val="35000"/>
            </a:schemeClr>
          </a:solidFill>
        </p:spPr>
        <p:txBody>
          <a:bodyPr>
            <a:noAutofit/>
          </a:bodyPr>
          <a:lstStyle/>
          <a:p>
            <a:r>
              <a:rPr lang="ms-MY" dirty="0">
                <a:effectLst>
                  <a:outerShdw blurRad="38100" dist="38100" dir="2700000" algn="tl">
                    <a:srgbClr val="000000">
                      <a:alpha val="43137"/>
                    </a:srgbClr>
                  </a:outerShdw>
                </a:effectLst>
              </a:rPr>
              <a:t>Sejarah Penubuhan Jawatankuasa Fatwa Negeri Terengganu</a:t>
            </a:r>
            <a:endParaRPr lang="en-MY" dirty="0">
              <a:effectLst>
                <a:outerShdw blurRad="38100" dist="38100" dir="2700000" algn="tl">
                  <a:srgbClr val="000000">
                    <a:alpha val="43137"/>
                  </a:srgbClr>
                </a:outerShdw>
              </a:effectLst>
            </a:endParaRPr>
          </a:p>
        </p:txBody>
      </p:sp>
      <p:sp>
        <p:nvSpPr>
          <p:cNvPr id="6" name="Content Placeholder 5"/>
          <p:cNvSpPr>
            <a:spLocks noGrp="1"/>
          </p:cNvSpPr>
          <p:nvPr>
            <p:ph sz="quarter" idx="4"/>
          </p:nvPr>
        </p:nvSpPr>
        <p:spPr>
          <a:xfrm>
            <a:off x="4716016" y="1412776"/>
            <a:ext cx="4041775" cy="3951288"/>
          </a:xfrm>
        </p:spPr>
        <p:txBody>
          <a:bodyPr>
            <a:noAutofit/>
          </a:bodyPr>
          <a:lstStyle/>
          <a:p>
            <a:pPr marL="0" indent="0">
              <a:buNone/>
            </a:pPr>
            <a:r>
              <a:rPr lang="ms-MY" sz="2000" dirty="0">
                <a:effectLst>
                  <a:outerShdw blurRad="38100" dist="38100" dir="2700000" algn="tl">
                    <a:srgbClr val="000000">
                      <a:alpha val="43137"/>
                    </a:srgbClr>
                  </a:outerShdw>
                </a:effectLst>
              </a:rPr>
              <a:t>Mulai tahun 1986 Jawatankuasa Ulama Negeri Terengganu telah dikenali dengan nama  Jawatankuasa Fatwa Majlis Agama Islam dan Adat Melayu Terengganu. Jawatankuasa  ini ditubuhkan di bawah seksyen 25 (3) Enakmen Pentadbiran Hal Ehwal Agama Islam 1986 yang telah diluluskan oleh Dewan Undangan Negeri Terengganu pada bulan Disember 1986 dan telah berkuatkuasa dengan fungsi sebagaimana yang diterangkan dalam Enakmen yang sama iaitu seksyen 24 (3), 25 (3), 173 dan 175.</a:t>
            </a:r>
            <a:endParaRPr lang="en-MY" sz="2000" dirty="0">
              <a:effectLst>
                <a:outerShdw blurRad="38100" dist="38100" dir="2700000" algn="tl">
                  <a:srgbClr val="000000">
                    <a:alpha val="43137"/>
                  </a:srgbClr>
                </a:outerShdw>
              </a:effectLst>
            </a:endParaRPr>
          </a:p>
          <a:p>
            <a:pPr marL="0" indent="0">
              <a:buNone/>
            </a:pPr>
            <a:endParaRPr lang="en-MY" sz="2000" dirty="0"/>
          </a:p>
        </p:txBody>
      </p:sp>
    </p:spTree>
    <p:extLst>
      <p:ext uri="{BB962C8B-B14F-4D97-AF65-F5344CB8AC3E}">
        <p14:creationId xmlns:p14="http://schemas.microsoft.com/office/powerpoint/2010/main" val="1931208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8686800" cy="5328592"/>
          </a:xfrm>
        </p:spPr>
        <p:txBody>
          <a:bodyPr>
            <a:normAutofit fontScale="70000" lnSpcReduction="20000"/>
          </a:bodyPr>
          <a:lstStyle/>
          <a:p>
            <a:pPr marL="0" indent="0">
              <a:buNone/>
            </a:pPr>
            <a:r>
              <a:rPr lang="ms-MY" sz="2800" u="sng" dirty="0">
                <a:effectLst>
                  <a:outerShdw blurRad="38100" dist="38100" dir="2700000" algn="tl">
                    <a:srgbClr val="000000">
                      <a:alpha val="43137"/>
                    </a:srgbClr>
                  </a:outerShdw>
                </a:effectLst>
              </a:rPr>
              <a:t>Pelantikan Ahli Jawatankuasa Fatwa Negeri Terengganu</a:t>
            </a:r>
            <a:endParaRPr lang="en-MY" sz="2800" dirty="0">
              <a:effectLst>
                <a:outerShdw blurRad="38100" dist="38100" dir="2700000" algn="tl">
                  <a:srgbClr val="000000">
                    <a:alpha val="43137"/>
                  </a:srgbClr>
                </a:outerShdw>
              </a:effectLst>
            </a:endParaRPr>
          </a:p>
          <a:p>
            <a:pPr marL="0" indent="0">
              <a:buNone/>
            </a:pPr>
            <a:r>
              <a:rPr lang="ms-MY" sz="2800" dirty="0">
                <a:effectLst>
                  <a:outerShdw blurRad="38100" dist="38100" dir="2700000" algn="tl">
                    <a:srgbClr val="000000">
                      <a:alpha val="43137"/>
                    </a:srgbClr>
                  </a:outerShdw>
                </a:effectLst>
              </a:rPr>
              <a:t> </a:t>
            </a:r>
            <a:endParaRPr lang="en-MY" sz="2800" dirty="0">
              <a:effectLst>
                <a:outerShdw blurRad="38100" dist="38100" dir="2700000" algn="tl">
                  <a:srgbClr val="000000">
                    <a:alpha val="43137"/>
                  </a:srgbClr>
                </a:outerShdw>
              </a:effectLst>
            </a:endParaRPr>
          </a:p>
          <a:p>
            <a:pPr marL="0" indent="0">
              <a:buNone/>
            </a:pPr>
            <a:r>
              <a:rPr lang="ms-MY" sz="2800" dirty="0">
                <a:effectLst>
                  <a:outerShdw blurRad="38100" dist="38100" dir="2700000" algn="tl">
                    <a:srgbClr val="000000">
                      <a:alpha val="43137"/>
                    </a:srgbClr>
                  </a:outerShdw>
                </a:effectLst>
              </a:rPr>
              <a:t>Kebawah Duli Yang Maha Mulia Tuanku Al-Sultan telah mengampuni perkenan melantik Ahli Jawatankuasa Fatwa Majlis Agama Islam dan Adat Melayu Terengganu yang julung kalinya bagi tempoh selama 3 (tiga) tahun mulai 1 Ogos 1987 menurut di bawah seksyen 24 Enakmen Pentadbiran Hal Ehwal Agama Islam </a:t>
            </a:r>
            <a:r>
              <a:rPr lang="ms-MY" sz="2800" dirty="0" smtClean="0">
                <a:effectLst>
                  <a:outerShdw blurRad="38100" dist="38100" dir="2700000" algn="tl">
                    <a:srgbClr val="000000">
                      <a:alpha val="43137"/>
                    </a:srgbClr>
                  </a:outerShdw>
                </a:effectLst>
              </a:rPr>
              <a:t>1986. </a:t>
            </a:r>
            <a:r>
              <a:rPr lang="ms-MY" sz="2800" dirty="0">
                <a:effectLst>
                  <a:outerShdw blurRad="38100" dist="38100" dir="2700000" algn="tl">
                    <a:srgbClr val="000000">
                      <a:alpha val="43137"/>
                    </a:srgbClr>
                  </a:outerShdw>
                </a:effectLst>
              </a:rPr>
              <a:t> </a:t>
            </a:r>
            <a:endParaRPr lang="en-MY" sz="2800" dirty="0">
              <a:effectLst>
                <a:outerShdw blurRad="38100" dist="38100" dir="2700000" algn="tl">
                  <a:srgbClr val="000000">
                    <a:alpha val="43137"/>
                  </a:srgbClr>
                </a:outerShdw>
              </a:effectLst>
            </a:endParaRPr>
          </a:p>
          <a:p>
            <a:pPr marL="0" indent="0">
              <a:buNone/>
            </a:pPr>
            <a:r>
              <a:rPr lang="ms-MY" sz="2800" dirty="0">
                <a:effectLst>
                  <a:outerShdw blurRad="38100" dist="38100" dir="2700000" algn="tl">
                    <a:srgbClr val="000000">
                      <a:alpha val="43137"/>
                    </a:srgbClr>
                  </a:outerShdw>
                </a:effectLst>
              </a:rPr>
              <a:t>Setelah tamat tempoh pelantikan Ahli Jawatankuasa Fatwa di atas maka perlantikan baru silih berganti sehingga kini</a:t>
            </a:r>
            <a:r>
              <a:rPr lang="ms-MY" sz="2800" dirty="0" smtClean="0">
                <a:effectLst>
                  <a:outerShdw blurRad="38100" dist="38100" dir="2700000" algn="tl">
                    <a:srgbClr val="000000">
                      <a:alpha val="43137"/>
                    </a:srgbClr>
                  </a:outerShdw>
                </a:effectLst>
              </a:rPr>
              <a:t>.</a:t>
            </a:r>
          </a:p>
          <a:p>
            <a:pPr marL="0" indent="0">
              <a:buNone/>
            </a:pPr>
            <a:endParaRPr lang="en-MY" sz="2800" dirty="0" smtClean="0"/>
          </a:p>
          <a:p>
            <a:pPr marL="0" indent="0">
              <a:buNone/>
            </a:pPr>
            <a:r>
              <a:rPr lang="en-MY" sz="2800" dirty="0" err="1" smtClean="0"/>
              <a:t>Mesyuarat</a:t>
            </a:r>
            <a:r>
              <a:rPr lang="en-MY" sz="2800" dirty="0" smtClean="0"/>
              <a:t> </a:t>
            </a:r>
            <a:r>
              <a:rPr lang="en-MY" sz="2800" dirty="0" err="1"/>
              <a:t>Jawatankuasa</a:t>
            </a:r>
            <a:r>
              <a:rPr lang="en-MY" sz="2800" dirty="0"/>
              <a:t> Fatwa </a:t>
            </a:r>
            <a:r>
              <a:rPr lang="en-MY" sz="2800" dirty="0" err="1"/>
              <a:t>akan</a:t>
            </a:r>
            <a:r>
              <a:rPr lang="en-MY" sz="2800" dirty="0"/>
              <a:t> </a:t>
            </a:r>
            <a:r>
              <a:rPr lang="en-MY" sz="2800" dirty="0" err="1"/>
              <a:t>bersidang</a:t>
            </a:r>
            <a:r>
              <a:rPr lang="en-MY" sz="2800" dirty="0"/>
              <a:t> </a:t>
            </a:r>
            <a:r>
              <a:rPr lang="en-MY" sz="2800" dirty="0" err="1"/>
              <a:t>sekiranya</a:t>
            </a:r>
            <a:r>
              <a:rPr lang="en-MY" sz="2800" dirty="0" smtClean="0"/>
              <a:t>:</a:t>
            </a:r>
            <a:endParaRPr lang="en-MY" sz="2800" dirty="0"/>
          </a:p>
          <a:p>
            <a:pPr marL="457200" indent="-457200">
              <a:buAutoNum type="arabicPeriod"/>
            </a:pPr>
            <a:r>
              <a:rPr lang="en-MY" sz="2800" dirty="0" err="1"/>
              <a:t>Atas</a:t>
            </a:r>
            <a:r>
              <a:rPr lang="en-MY" sz="2800" dirty="0"/>
              <a:t> </a:t>
            </a:r>
            <a:r>
              <a:rPr lang="en-MY" sz="2800" dirty="0" err="1"/>
              <a:t>perintah</a:t>
            </a:r>
            <a:r>
              <a:rPr lang="en-MY" sz="2800" dirty="0"/>
              <a:t> </a:t>
            </a:r>
            <a:r>
              <a:rPr lang="en-MY" sz="2800" dirty="0" err="1"/>
              <a:t>Duli</a:t>
            </a:r>
            <a:r>
              <a:rPr lang="en-MY" sz="2800" dirty="0"/>
              <a:t> Yang </a:t>
            </a:r>
            <a:r>
              <a:rPr lang="en-MY" sz="2800" dirty="0" err="1"/>
              <a:t>Maha</a:t>
            </a:r>
            <a:r>
              <a:rPr lang="en-MY" sz="2800" dirty="0"/>
              <a:t> </a:t>
            </a:r>
            <a:r>
              <a:rPr lang="en-MY" sz="2800" dirty="0" err="1"/>
              <a:t>Mulia</a:t>
            </a:r>
            <a:r>
              <a:rPr lang="en-MY" sz="2800" dirty="0"/>
              <a:t> Sultan</a:t>
            </a:r>
          </a:p>
          <a:p>
            <a:pPr marL="457200" indent="-457200">
              <a:buAutoNum type="arabicPeriod"/>
            </a:pPr>
            <a:r>
              <a:rPr lang="en-MY" sz="2800" dirty="0" err="1"/>
              <a:t>Permohonan</a:t>
            </a:r>
            <a:r>
              <a:rPr lang="en-MY" sz="2800" dirty="0"/>
              <a:t> </a:t>
            </a:r>
            <a:r>
              <a:rPr lang="en-MY" sz="2800" dirty="0" err="1"/>
              <a:t>dari</a:t>
            </a:r>
            <a:r>
              <a:rPr lang="en-MY" sz="2800" dirty="0"/>
              <a:t> </a:t>
            </a:r>
            <a:r>
              <a:rPr lang="en-MY" sz="2800" dirty="0" err="1"/>
              <a:t>agensi,jabatan</a:t>
            </a:r>
            <a:r>
              <a:rPr lang="en-MY" sz="2800" dirty="0"/>
              <a:t>, </a:t>
            </a:r>
            <a:r>
              <a:rPr lang="en-MY" sz="2800" dirty="0" err="1"/>
              <a:t>perseorangan</a:t>
            </a:r>
            <a:endParaRPr lang="en-MY" sz="2800" dirty="0"/>
          </a:p>
          <a:p>
            <a:pPr marL="457200" indent="-457200">
              <a:buAutoNum type="arabicPeriod"/>
            </a:pPr>
            <a:r>
              <a:rPr lang="en-MY" sz="2800" dirty="0" err="1"/>
              <a:t>Kehendak</a:t>
            </a:r>
            <a:r>
              <a:rPr lang="en-MY" sz="2800" dirty="0"/>
              <a:t> </a:t>
            </a:r>
            <a:r>
              <a:rPr lang="en-MY" sz="2800" dirty="0" err="1"/>
              <a:t>jabatan</a:t>
            </a:r>
            <a:r>
              <a:rPr lang="en-MY" sz="2800" dirty="0"/>
              <a:t>	</a:t>
            </a:r>
          </a:p>
          <a:p>
            <a:pPr marL="0" indent="0">
              <a:buNone/>
            </a:pPr>
            <a:endParaRPr lang="en-MY" sz="2800" dirty="0"/>
          </a:p>
          <a:p>
            <a:pPr marL="0" indent="0">
              <a:buNone/>
            </a:pPr>
            <a:endParaRPr lang="en-MY" sz="2800" dirty="0"/>
          </a:p>
          <a:p>
            <a:pPr marL="0" indent="0">
              <a:buNone/>
            </a:pPr>
            <a:r>
              <a:rPr lang="en-MY" sz="2800" dirty="0" err="1"/>
              <a:t>Untuk</a:t>
            </a:r>
            <a:r>
              <a:rPr lang="en-MY" sz="2800" dirty="0"/>
              <a:t> </a:t>
            </a:r>
            <a:r>
              <a:rPr lang="en-MY" sz="2800" dirty="0" err="1"/>
              <a:t>menyelesaikan</a:t>
            </a:r>
            <a:r>
              <a:rPr lang="en-MY" sz="2800" dirty="0"/>
              <a:t> </a:t>
            </a:r>
            <a:r>
              <a:rPr lang="en-MY" sz="2800" dirty="0" err="1"/>
              <a:t>masalah</a:t>
            </a:r>
            <a:r>
              <a:rPr lang="en-MY" sz="2800" dirty="0"/>
              <a:t> </a:t>
            </a:r>
            <a:r>
              <a:rPr lang="en-MY" sz="2800" dirty="0" err="1"/>
              <a:t>berkaitan</a:t>
            </a:r>
            <a:r>
              <a:rPr lang="en-MY" sz="2800" dirty="0"/>
              <a:t> </a:t>
            </a:r>
            <a:r>
              <a:rPr lang="en-MY" sz="2800" dirty="0" err="1"/>
              <a:t>dengan</a:t>
            </a:r>
            <a:r>
              <a:rPr lang="en-MY" sz="2800" dirty="0"/>
              <a:t> </a:t>
            </a:r>
            <a:r>
              <a:rPr lang="en-MY" sz="2800" dirty="0" err="1"/>
              <a:t>hukum</a:t>
            </a:r>
            <a:r>
              <a:rPr lang="en-MY" sz="2800" dirty="0"/>
              <a:t> </a:t>
            </a:r>
            <a:r>
              <a:rPr lang="en-MY" sz="2800" dirty="0" err="1"/>
              <a:t>syarak</a:t>
            </a:r>
            <a:endParaRPr lang="en-MY" sz="2800" dirty="0"/>
          </a:p>
          <a:p>
            <a:pPr marL="0" indent="0">
              <a:buNone/>
            </a:pPr>
            <a:r>
              <a:rPr lang="ms-MY" sz="2800" dirty="0" smtClean="0">
                <a:effectLst>
                  <a:outerShdw blurRad="38100" dist="38100" dir="2700000" algn="tl">
                    <a:srgbClr val="000000">
                      <a:alpha val="43137"/>
                    </a:srgbClr>
                  </a:outerShdw>
                </a:effectLst>
              </a:rPr>
              <a:t> </a:t>
            </a:r>
            <a:endParaRPr lang="en-MY"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09339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686800" cy="4525963"/>
          </a:xfrm>
        </p:spPr>
        <p:txBody>
          <a:bodyPr>
            <a:normAutofit/>
          </a:bodyPr>
          <a:lstStyle/>
          <a:p>
            <a:pPr marL="0" indent="0" algn="just">
              <a:buNone/>
            </a:pPr>
            <a:r>
              <a:rPr lang="ms-MY" u="sng" dirty="0">
                <a:effectLst>
                  <a:outerShdw blurRad="38100" dist="38100" dir="2700000" algn="tl">
                    <a:srgbClr val="000000">
                      <a:alpha val="43137"/>
                    </a:srgbClr>
                  </a:outerShdw>
                </a:effectLst>
              </a:rPr>
              <a:t>Pindaan Enakmen Pentadbiran Hal Ehwal Agama Islam (Terengganu)</a:t>
            </a:r>
            <a:endParaRPr lang="en-MY" dirty="0">
              <a:effectLst>
                <a:outerShdw blurRad="38100" dist="38100" dir="2700000" algn="tl">
                  <a:srgbClr val="000000">
                    <a:alpha val="43137"/>
                  </a:srgbClr>
                </a:outerShdw>
              </a:effectLst>
            </a:endParaRPr>
          </a:p>
          <a:p>
            <a:pPr marL="0" indent="0" algn="just">
              <a:buNone/>
            </a:pPr>
            <a:r>
              <a:rPr lang="ms-MY" dirty="0">
                <a:effectLst>
                  <a:outerShdw blurRad="38100" dist="38100" dir="2700000" algn="tl">
                    <a:srgbClr val="000000">
                      <a:alpha val="43137"/>
                    </a:srgbClr>
                  </a:outerShdw>
                </a:effectLst>
              </a:rPr>
              <a:t> </a:t>
            </a:r>
            <a:endParaRPr lang="en-MY" dirty="0">
              <a:effectLst>
                <a:outerShdw blurRad="38100" dist="38100" dir="2700000" algn="tl">
                  <a:srgbClr val="000000">
                    <a:alpha val="43137"/>
                  </a:srgbClr>
                </a:outerShdw>
              </a:effectLst>
            </a:endParaRPr>
          </a:p>
          <a:p>
            <a:pPr marL="0" indent="0" algn="just">
              <a:buNone/>
            </a:pPr>
            <a:r>
              <a:rPr lang="ms-MY" dirty="0">
                <a:effectLst>
                  <a:outerShdw blurRad="38100" dist="38100" dir="2700000" algn="tl">
                    <a:srgbClr val="000000">
                      <a:alpha val="43137"/>
                    </a:srgbClr>
                  </a:outerShdw>
                </a:effectLst>
              </a:rPr>
              <a:t>Seksyen 24 hingga 27, Enakmen Pentadbiran Hal Ehwal Agama Islam 1986 telah dipinda kepada Seksyen 46 hingga 54, Enakmen Pentadbiran Hal Ehwal Agama Islam (Terengganu) 1422H/2001M. Oleh itu, bermulalah pertukaran urusetia Jawatankuasa Fatwa daripada Jabatan Hal Ehwal Agama kepada Jabatan Mufti Negeri Terengganu secara rasminya dengan pelantikan Setiausaha Jawatankuasa Fatwa hendaklah dilantik dari kalangan Pegawai Jabatan Mufti sebagaimana Seksyen 48 (2) (e) Enakmen Pentadbiran Hal Ehwal Agama Islam (Terengganu) 1422H/2001M.</a:t>
            </a:r>
            <a:endParaRPr lang="en-MY" dirty="0">
              <a:effectLst>
                <a:outerShdw blurRad="38100" dist="38100" dir="2700000" algn="tl">
                  <a:srgbClr val="000000">
                    <a:alpha val="43137"/>
                  </a:srgbClr>
                </a:outerShdw>
              </a:effectLst>
            </a:endParaRPr>
          </a:p>
          <a:p>
            <a:endParaRPr lang="en-MY" dirty="0"/>
          </a:p>
        </p:txBody>
      </p:sp>
    </p:spTree>
    <p:extLst>
      <p:ext uri="{BB962C8B-B14F-4D97-AF65-F5344CB8AC3E}">
        <p14:creationId xmlns:p14="http://schemas.microsoft.com/office/powerpoint/2010/main" val="2608988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76664"/>
          </a:xfrm>
        </p:spPr>
        <p:txBody>
          <a:bodyPr/>
          <a:lstStyle/>
          <a:p>
            <a:pPr marL="0" indent="0" algn="ctr">
              <a:buNone/>
            </a:pPr>
            <a:endParaRPr lang="ms-MY" dirty="0" smtClean="0"/>
          </a:p>
          <a:p>
            <a:pPr marL="0" indent="0" algn="ctr">
              <a:buNone/>
            </a:pPr>
            <a:r>
              <a:rPr lang="ms-MY" dirty="0" smtClean="0">
                <a:effectLst>
                  <a:outerShdw blurRad="38100" dist="38100" dir="2700000" algn="tl">
                    <a:srgbClr val="000000">
                      <a:alpha val="43137"/>
                    </a:srgbClr>
                  </a:outerShdw>
                </a:effectLst>
              </a:rPr>
              <a:t>NEGERI TERENGGANU ENAKMEN </a:t>
            </a:r>
            <a:r>
              <a:rPr lang="ms-MY" dirty="0">
                <a:effectLst>
                  <a:outerShdw blurRad="38100" dist="38100" dir="2700000" algn="tl">
                    <a:srgbClr val="000000">
                      <a:alpha val="43137"/>
                    </a:srgbClr>
                  </a:outerShdw>
                </a:effectLst>
              </a:rPr>
              <a:t>BIL. 2 TAHUN </a:t>
            </a:r>
            <a:r>
              <a:rPr lang="ms-MY" dirty="0" smtClean="0">
                <a:effectLst>
                  <a:outerShdw blurRad="38100" dist="38100" dir="2700000" algn="tl">
                    <a:srgbClr val="000000">
                      <a:alpha val="43137"/>
                    </a:srgbClr>
                  </a:outerShdw>
                </a:effectLst>
              </a:rPr>
              <a:t>2001</a:t>
            </a:r>
          </a:p>
          <a:p>
            <a:pPr marL="0" indent="0" algn="ctr">
              <a:buNone/>
            </a:pPr>
            <a:endParaRPr lang="en-MY" dirty="0">
              <a:effectLst>
                <a:outerShdw blurRad="38100" dist="38100" dir="2700000" algn="tl">
                  <a:srgbClr val="000000">
                    <a:alpha val="43137"/>
                  </a:srgbClr>
                </a:outerShdw>
              </a:effectLst>
            </a:endParaRPr>
          </a:p>
          <a:p>
            <a:pPr marL="0" indent="0" algn="ctr">
              <a:buNone/>
            </a:pPr>
            <a:r>
              <a:rPr lang="ms-MY" b="1" dirty="0">
                <a:effectLst>
                  <a:outerShdw blurRad="38100" dist="38100" dir="2700000" algn="tl">
                    <a:srgbClr val="000000">
                      <a:alpha val="43137"/>
                    </a:srgbClr>
                  </a:outerShdw>
                </a:effectLst>
              </a:rPr>
              <a:t>ENAKMEN PENTADBIRAN HAL EHWAL AGAMA  ISLAM (TERENGGANU) </a:t>
            </a:r>
            <a:r>
              <a:rPr lang="ms-MY" b="1" dirty="0" smtClean="0">
                <a:effectLst>
                  <a:outerShdw blurRad="38100" dist="38100" dir="2700000" algn="tl">
                    <a:srgbClr val="000000">
                      <a:alpha val="43137"/>
                    </a:srgbClr>
                  </a:outerShdw>
                </a:effectLst>
              </a:rPr>
              <a:t>1422H/2001M</a:t>
            </a:r>
          </a:p>
          <a:p>
            <a:pPr marL="0" indent="0" algn="ctr">
              <a:buNone/>
            </a:pPr>
            <a:endParaRPr lang="en-MY" dirty="0">
              <a:effectLst>
                <a:outerShdw blurRad="38100" dist="38100" dir="2700000" algn="tl">
                  <a:srgbClr val="000000">
                    <a:alpha val="43137"/>
                  </a:srgbClr>
                </a:outerShdw>
              </a:effectLst>
            </a:endParaRPr>
          </a:p>
          <a:p>
            <a:pPr marL="0" indent="0" algn="ctr">
              <a:buNone/>
            </a:pPr>
            <a:r>
              <a:rPr lang="ms-MY" dirty="0">
                <a:effectLst>
                  <a:outerShdw blurRad="38100" dist="38100" dir="2700000" algn="tl">
                    <a:srgbClr val="000000">
                      <a:alpha val="43137"/>
                    </a:srgbClr>
                  </a:outerShdw>
                </a:effectLst>
              </a:rPr>
              <a:t>BAHAGIAN </a:t>
            </a:r>
            <a:r>
              <a:rPr lang="ms-MY" dirty="0" smtClean="0">
                <a:effectLst>
                  <a:outerShdw blurRad="38100" dist="38100" dir="2700000" algn="tl">
                    <a:srgbClr val="000000">
                      <a:alpha val="43137"/>
                    </a:srgbClr>
                  </a:outerShdw>
                </a:effectLst>
              </a:rPr>
              <a:t>III</a:t>
            </a:r>
          </a:p>
          <a:p>
            <a:pPr marL="0" indent="0" algn="ctr">
              <a:buNone/>
            </a:pPr>
            <a:endParaRPr lang="en-MY" dirty="0">
              <a:effectLst>
                <a:outerShdw blurRad="38100" dist="38100" dir="2700000" algn="tl">
                  <a:srgbClr val="000000">
                    <a:alpha val="43137"/>
                  </a:srgbClr>
                </a:outerShdw>
              </a:effectLst>
            </a:endParaRPr>
          </a:p>
          <a:p>
            <a:pPr marL="0" indent="0" algn="ctr">
              <a:buNone/>
            </a:pPr>
            <a:r>
              <a:rPr lang="ms-MY" dirty="0">
                <a:effectLst>
                  <a:outerShdw blurRad="38100" dist="38100" dir="2700000" algn="tl">
                    <a:srgbClr val="000000">
                      <a:alpha val="43137"/>
                    </a:srgbClr>
                  </a:outerShdw>
                </a:effectLst>
              </a:rPr>
              <a:t>PELANTIKAN MUFTI, KUASA DALAM HAL EHWAL AGAMA</a:t>
            </a:r>
            <a:br>
              <a:rPr lang="ms-MY" dirty="0">
                <a:effectLst>
                  <a:outerShdw blurRad="38100" dist="38100" dir="2700000" algn="tl">
                    <a:srgbClr val="000000">
                      <a:alpha val="43137"/>
                    </a:srgbClr>
                  </a:outerShdw>
                </a:effectLst>
              </a:rPr>
            </a:br>
            <a:r>
              <a:rPr lang="ms-MY" dirty="0">
                <a:effectLst>
                  <a:outerShdw blurRad="38100" dist="38100" dir="2700000" algn="tl">
                    <a:srgbClr val="000000">
                      <a:alpha val="43137"/>
                    </a:srgbClr>
                  </a:outerShdw>
                </a:effectLst>
              </a:rPr>
              <a:t>DAN JAWATANKUASA FATWA</a:t>
            </a:r>
            <a:endParaRPr lang="en-MY"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1111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764704"/>
            <a:ext cx="8229600" cy="4525963"/>
          </a:xfrm>
        </p:spPr>
        <p:txBody>
          <a:bodyPr/>
          <a:lstStyle/>
          <a:p>
            <a:pPr marL="0" indent="0" algn="just">
              <a:buNone/>
            </a:pPr>
            <a:r>
              <a:rPr lang="ms-MY" b="1" dirty="0"/>
              <a:t>Kuasa Jawatankuasa Fatwa untuk menyediakan fatwa</a:t>
            </a:r>
            <a:endParaRPr lang="en-MY" dirty="0"/>
          </a:p>
          <a:p>
            <a:pPr marL="0" indent="0" algn="just">
              <a:buNone/>
            </a:pPr>
            <a:endParaRPr lang="ms-MY" b="1" dirty="0" smtClean="0"/>
          </a:p>
          <a:p>
            <a:pPr marL="0" indent="0" algn="just">
              <a:buNone/>
            </a:pPr>
            <a:r>
              <a:rPr lang="ms-MY" b="1" dirty="0" smtClean="0"/>
              <a:t>Seksyen 49</a:t>
            </a:r>
          </a:p>
          <a:p>
            <a:pPr marL="0" indent="0" algn="just">
              <a:buNone/>
            </a:pPr>
            <a:endParaRPr lang="ms-MY" b="1" dirty="0"/>
          </a:p>
          <a:p>
            <a:pPr marL="0" indent="0" algn="just">
              <a:buNone/>
            </a:pPr>
            <a:r>
              <a:rPr lang="ms-MY" dirty="0" smtClean="0"/>
              <a:t>Jawatankuasa </a:t>
            </a:r>
            <a:r>
              <a:rPr lang="ms-MY" dirty="0"/>
              <a:t>Fatwa hendaklah, atas perintah Duli Yang Maha Mulia Sultan, dan bolehlah atas kehendaknya sendiri atau atas permintaan oleh mana-mana orang yang dibuat melalui surat yang dialamatkan kepada Mufti, menyediakan suatu fatwa atas apa-apa persoalan yang belum muktamad atau yang menimbulkan kontroversi berhubungan dengan Hukum Syarak.</a:t>
            </a:r>
            <a:endParaRPr lang="en-MY" dirty="0"/>
          </a:p>
          <a:p>
            <a:endParaRPr lang="en-MY" dirty="0"/>
          </a:p>
        </p:txBody>
      </p:sp>
    </p:spTree>
    <p:extLst>
      <p:ext uri="{BB962C8B-B14F-4D97-AF65-F5344CB8AC3E}">
        <p14:creationId xmlns:p14="http://schemas.microsoft.com/office/powerpoint/2010/main" val="2758439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336704"/>
          </a:xfrm>
        </p:spPr>
        <p:txBody>
          <a:bodyPr>
            <a:normAutofit fontScale="92500"/>
          </a:bodyPr>
          <a:lstStyle/>
          <a:p>
            <a:pPr marL="0" indent="0">
              <a:buNone/>
            </a:pPr>
            <a:r>
              <a:rPr lang="ms-MY" b="1" dirty="0"/>
              <a:t>Tatacara </a:t>
            </a:r>
            <a:r>
              <a:rPr lang="ms-MY" sz="2600" b="1" dirty="0" smtClean="0"/>
              <a:t>Pembuatan Fatwa</a:t>
            </a:r>
            <a:endParaRPr lang="en-MY" dirty="0"/>
          </a:p>
          <a:p>
            <a:pPr marL="0" indent="0" algn="just">
              <a:buNone/>
            </a:pPr>
            <a:r>
              <a:rPr lang="ms-MY" b="1" dirty="0" smtClean="0"/>
              <a:t>Seksyen 50</a:t>
            </a:r>
          </a:p>
          <a:p>
            <a:pPr marL="0" indent="0" algn="just">
              <a:buNone/>
            </a:pPr>
            <a:r>
              <a:rPr lang="ms-MY" dirty="0" smtClean="0"/>
              <a:t>(</a:t>
            </a:r>
            <a:r>
              <a:rPr lang="ms-MY" dirty="0"/>
              <a:t>1) Sebelum Jawatankuasa Fatwa membuat fatwa, Mufti boleh menyebabkan supaya kajian atau penyelidikan dijalankan sebagaimana yang diarahkan olehnya dan kertas kerja disediakan.</a:t>
            </a:r>
            <a:endParaRPr lang="en-MY" dirty="0"/>
          </a:p>
          <a:p>
            <a:pPr marL="0" indent="0" algn="just">
              <a:buNone/>
            </a:pPr>
            <a:r>
              <a:rPr lang="ms-MY" dirty="0"/>
              <a:t>(2) Apabila Jawatankuasa bercadang hendak membuat fatwa Mufti hendaklah memanggil suatu mesyuarat Jawatankuasa Fatwa bagi maksud membincangkan fatwa yang dicadangkan itu.</a:t>
            </a:r>
            <a:endParaRPr lang="en-MY" dirty="0"/>
          </a:p>
          <a:p>
            <a:pPr marL="0" indent="0" algn="just">
              <a:buNone/>
            </a:pPr>
            <a:r>
              <a:rPr lang="ms-MY" dirty="0"/>
              <a:t>(3) Selepas fatwa disediakan oleh Jawatankuasa Fatwa, Mufti hendaklah, bagi pihak dan atas nama Jawatankuasa Fatwa, mengemukakan fatwa yang disediakan itu kepada Majlis.</a:t>
            </a:r>
            <a:endParaRPr lang="en-MY" dirty="0"/>
          </a:p>
          <a:p>
            <a:pPr marL="0" indent="0" algn="just">
              <a:buNone/>
            </a:pPr>
            <a:r>
              <a:rPr lang="ms-MY" dirty="0"/>
              <a:t>(4) Majlis boleh, selepas menimbang teliti fatwa itu, membuat syor kepada Duli Yang Maha Mulia Sultan untuk mendapatkan perkenannya bagi pewartaan fatwa itu</a:t>
            </a:r>
            <a:r>
              <a:rPr lang="ms-MY" dirty="0" smtClean="0"/>
              <a:t>.</a:t>
            </a:r>
            <a:endParaRPr lang="en-MY" dirty="0"/>
          </a:p>
          <a:p>
            <a:pPr marL="0" indent="0" algn="just">
              <a:buNone/>
            </a:pPr>
            <a:r>
              <a:rPr lang="ms-MY" dirty="0"/>
              <a:t>(5) Syor yang dibuat di bawah subseksyen (4) hendaklah disertakan dengan memorandum penjelasan dan ulasan daripada Majlis jika Majlis berpendapat penjelasan dan ulasan itu perlu.</a:t>
            </a:r>
            <a:endParaRPr lang="en-MY" dirty="0"/>
          </a:p>
          <a:p>
            <a:endParaRPr lang="en-MY" dirty="0"/>
          </a:p>
        </p:txBody>
      </p:sp>
    </p:spTree>
    <p:extLst>
      <p:ext uri="{BB962C8B-B14F-4D97-AF65-F5344CB8AC3E}">
        <p14:creationId xmlns:p14="http://schemas.microsoft.com/office/powerpoint/2010/main" val="1490407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229600" cy="5328592"/>
          </a:xfrm>
        </p:spPr>
        <p:txBody>
          <a:bodyPr>
            <a:normAutofit/>
          </a:bodyPr>
          <a:lstStyle/>
          <a:p>
            <a:pPr marL="0" indent="0">
              <a:buNone/>
            </a:pPr>
            <a:r>
              <a:rPr lang="ms-MY" b="1" dirty="0" smtClean="0"/>
              <a:t>Seksyen </a:t>
            </a:r>
            <a:r>
              <a:rPr lang="ms-MY" b="1" dirty="0" smtClean="0"/>
              <a:t>50</a:t>
            </a:r>
            <a:endParaRPr lang="en-MY" dirty="0" smtClean="0"/>
          </a:p>
          <a:p>
            <a:pPr marL="0" indent="0" algn="just">
              <a:buNone/>
            </a:pPr>
            <a:r>
              <a:rPr lang="ms-MY" dirty="0"/>
              <a:t>(6) Apabila fatwa itu telah diperkenankan oleh Duli Yang Maha Mulia Sultan, Majlis hendaklah memaklumkan Kerajaan Negeri tentang fatwa itu dan selepas itu hendaklah menyebabkan fatwa itu disiarkan dalam </a:t>
            </a:r>
            <a:r>
              <a:rPr lang="ms-MY" i="1" dirty="0"/>
              <a:t>Warta.</a:t>
            </a:r>
            <a:endParaRPr lang="en-MY" dirty="0"/>
          </a:p>
          <a:p>
            <a:pPr marL="0" indent="0" algn="just">
              <a:buNone/>
            </a:pPr>
            <a:r>
              <a:rPr lang="ms-MY" dirty="0"/>
              <a:t>(7) Sesuatu fatwa yang disiarkan dalam </a:t>
            </a:r>
            <a:r>
              <a:rPr lang="ms-MY" i="1" dirty="0"/>
              <a:t>Warta </a:t>
            </a:r>
            <a:r>
              <a:rPr lang="ms-MY" dirty="0"/>
              <a:t>hendaklah disertakan dengan pernyataan bahawa fatwa itu dibuat di bawah seksyen ini.</a:t>
            </a:r>
            <a:endParaRPr lang="en-MY" dirty="0"/>
          </a:p>
          <a:p>
            <a:pPr marL="0" indent="0" algn="just">
              <a:buNone/>
            </a:pPr>
            <a:r>
              <a:rPr lang="ms-MY" dirty="0"/>
              <a:t>(8) Sesuatu fatwa hendaklah disiarkan dalam bahasa kebangsaan dalam tulisan jawi dan rumi.</a:t>
            </a:r>
            <a:endParaRPr lang="en-MY" dirty="0"/>
          </a:p>
          <a:p>
            <a:pPr marL="0" indent="0" algn="just">
              <a:buNone/>
            </a:pPr>
            <a:r>
              <a:rPr lang="ms-MY" dirty="0"/>
              <a:t>(9) Apa-apa pernyataan yang dibuat oleh Jawatankuasa Fatwa tidak boleh diambil sebagai fatwa melainkan jika pernyataan itu disiarkan dalam </a:t>
            </a:r>
            <a:r>
              <a:rPr lang="ms-MY" i="1" dirty="0"/>
              <a:t>Warta </a:t>
            </a:r>
            <a:r>
              <a:rPr lang="ms-MY" dirty="0"/>
              <a:t>menurut subseksyen (6</a:t>
            </a:r>
            <a:r>
              <a:rPr lang="ms-MY" dirty="0" smtClean="0"/>
              <a:t>).</a:t>
            </a:r>
            <a:endParaRPr lang="en-MY" dirty="0"/>
          </a:p>
        </p:txBody>
      </p:sp>
    </p:spTree>
    <p:extLst>
      <p:ext uri="{BB962C8B-B14F-4D97-AF65-F5344CB8AC3E}">
        <p14:creationId xmlns:p14="http://schemas.microsoft.com/office/powerpoint/2010/main" val="40114080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92688"/>
          </a:xfrm>
        </p:spPr>
        <p:txBody>
          <a:bodyPr/>
          <a:lstStyle/>
          <a:p>
            <a:pPr marL="0" indent="0">
              <a:buNone/>
            </a:pPr>
            <a:r>
              <a:rPr lang="ms-MY" b="1" dirty="0"/>
              <a:t>Fatwa yang disiarkan dalam </a:t>
            </a:r>
            <a:r>
              <a:rPr lang="ms-MY" b="1" i="1" dirty="0"/>
              <a:t>Warta </a:t>
            </a:r>
            <a:r>
              <a:rPr lang="ms-MY" b="1" dirty="0"/>
              <a:t>adalah mengikat</a:t>
            </a:r>
            <a:endParaRPr lang="en-MY" dirty="0"/>
          </a:p>
          <a:p>
            <a:pPr marL="0" indent="0">
              <a:buNone/>
            </a:pPr>
            <a:r>
              <a:rPr lang="ms-MY" b="1" dirty="0"/>
              <a:t> </a:t>
            </a:r>
            <a:endParaRPr lang="en-MY" dirty="0"/>
          </a:p>
          <a:p>
            <a:pPr marL="0" indent="0">
              <a:buNone/>
            </a:pPr>
            <a:r>
              <a:rPr lang="ms-MY" b="1" dirty="0" smtClean="0"/>
              <a:t>Seksyen 51</a:t>
            </a:r>
          </a:p>
          <a:p>
            <a:pPr marL="0" indent="0" algn="just">
              <a:buNone/>
            </a:pPr>
            <a:r>
              <a:rPr lang="ms-MY" dirty="0" smtClean="0"/>
              <a:t>(</a:t>
            </a:r>
            <a:r>
              <a:rPr lang="ms-MY" dirty="0"/>
              <a:t>1) Apabila disiarkan dalam </a:t>
            </a:r>
            <a:r>
              <a:rPr lang="ms-MY" i="1" dirty="0"/>
              <a:t>Warta, </a:t>
            </a:r>
            <a:r>
              <a:rPr lang="ms-MY" dirty="0"/>
              <a:t>sesuatu fatwa hendaklah mengikat tiap-tiap orang Islam yang berada di Negeri Terengganu sebagai ajaran agamanya dan hendaklah menjadi kewajipannya di sisi agama Islam untuk mematuhi dan berpegang dengan fatwa itu, melainkan jika dia dibenarkan oleh Hukum Syarak untuk tidak mengikut fatwa itu dalam perkara-perkara amalan.</a:t>
            </a:r>
            <a:endParaRPr lang="en-MY" dirty="0"/>
          </a:p>
          <a:p>
            <a:pPr marL="0" indent="0" algn="just">
              <a:buNone/>
            </a:pPr>
            <a:r>
              <a:rPr lang="ms-MY" dirty="0"/>
              <a:t>(2) Sesuatu fatwa hendaklah diiktiraf oleh semua Mahkamah di dalam Negeri Terengganu tentang semua perkara yang dinyatakan dalamnya.</a:t>
            </a:r>
            <a:endParaRPr lang="en-MY" dirty="0"/>
          </a:p>
          <a:p>
            <a:endParaRPr lang="en-MY" dirty="0"/>
          </a:p>
        </p:txBody>
      </p:sp>
    </p:spTree>
    <p:extLst>
      <p:ext uri="{BB962C8B-B14F-4D97-AF65-F5344CB8AC3E}">
        <p14:creationId xmlns:p14="http://schemas.microsoft.com/office/powerpoint/2010/main" val="328421208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Thatch</Template>
  <TotalTime>286</TotalTime>
  <Words>798</Words>
  <Application>Microsoft Office PowerPoint</Application>
  <PresentationFormat>On-screen Show (4:3)</PresentationFormat>
  <Paragraphs>81</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Tw Cen MT</vt:lpstr>
      <vt:lpstr>Thatch</vt:lpstr>
      <vt:lpstr>SEJARAH PENUBUHAN JAWATANKUASA FATWA  NEGERI TERENGGANU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SEJARAH PENUBUHAN JAWATANKUASA FATWA  NEGERI TERENGGANU</dc:title>
  <dc:creator>Ihsanuddin</dc:creator>
  <cp:lastModifiedBy>Acer</cp:lastModifiedBy>
  <cp:revision>15</cp:revision>
  <dcterms:created xsi:type="dcterms:W3CDTF">2019-12-09T00:47:46Z</dcterms:created>
  <dcterms:modified xsi:type="dcterms:W3CDTF">2020-05-06T16:34:44Z</dcterms:modified>
</cp:coreProperties>
</file>