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8" r:id="rId3"/>
    <p:sldId id="279" r:id="rId4"/>
    <p:sldId id="272" r:id="rId5"/>
    <p:sldId id="275" r:id="rId6"/>
    <p:sldId id="276" r:id="rId7"/>
    <p:sldId id="265" r:id="rId8"/>
    <p:sldId id="266" r:id="rId9"/>
    <p:sldId id="267" r:id="rId10"/>
    <p:sldId id="269" r:id="rId11"/>
    <p:sldId id="261" r:id="rId12"/>
    <p:sldId id="262" r:id="rId13"/>
    <p:sldId id="264" r:id="rId14"/>
    <p:sldId id="268" r:id="rId15"/>
    <p:sldId id="26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7E88E-44CE-46A9-A3A9-368AB0E1CB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D35A87-4ED5-4B5E-B498-4D212DC104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0361FA-87A4-4698-8065-FD13B1F37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0928-3187-4482-9E3F-D9B9796A082A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FE3051-D66A-4628-9958-A2563130E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305AD1-3294-403B-85ED-58699D409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2426E-E805-467A-9C7D-30BC9BD28E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940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E90F0-A753-4A89-B9FC-966970257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B0B6F5-421A-4443-9ABC-779128B2DF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D828D4-0964-4114-817F-6135E42C6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0928-3187-4482-9E3F-D9B9796A082A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4E6027-3BE3-4117-9B78-47BCF549D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82847A-BD57-4F62-BFBB-CE2A00EA8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2426E-E805-467A-9C7D-30BC9BD28E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101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060CB4-DD7A-41E1-AD43-BAA2A735ED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52745F-A9BE-4A8A-9C64-7D14F9D87B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6BCFE-4BD6-461B-8267-3C053DB79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0928-3187-4482-9E3F-D9B9796A082A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D4B940-7482-4FAB-907B-F57FAA3EE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A27C36-73EC-4C4B-B795-54E6897A7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2426E-E805-467A-9C7D-30BC9BD28E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316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253C6-DAA1-4E79-B54C-836045C3A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1794D9-A0F7-4184-AC29-1099D28218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854F31-B916-4034-B213-04339C937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0928-3187-4482-9E3F-D9B9796A082A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5291D8-DAAA-47F0-AF50-81FB870F5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9D8EE4-CB0C-484A-B7CB-8F37FE8EF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2426E-E805-467A-9C7D-30BC9BD28E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957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7C5EE-BE8D-4381-A274-8A8CC8925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9CC18E-E7F3-4494-B559-EB54C7DDB8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153F42-A922-4E2A-8874-AC67F77C3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0928-3187-4482-9E3F-D9B9796A082A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EDFDEF-FCDD-4A6E-AB84-A7831DF2B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BC0401-8733-4A6F-9EDB-186C1E26B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2426E-E805-467A-9C7D-30BC9BD28E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555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BE1B7-B0AE-4788-A495-5101425EF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19F9C0-7D53-4483-A3CD-89DEE755AC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64ADC2-89C7-4867-9561-EAE33BE3A4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7050A4-D3AD-4082-8EBB-532DC52D5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0928-3187-4482-9E3F-D9B9796A082A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BC2BD0-558B-41F4-9245-F4FFC12CE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D24463-01BF-4416-ACD6-A20D74BBF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2426E-E805-467A-9C7D-30BC9BD28E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350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FE6E1D-14F1-4C53-87D5-F014BA16B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2105CE-1A26-4F53-B8E6-8FDA4E4F01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601DC2-5F51-47B9-9C8E-700E4FE5C6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CD187D-C418-4187-B70C-602661A2C9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28A4EE-11CA-49BE-9FCC-7A9A494171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9DE9573-602D-4905-98F5-583B13C91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0928-3187-4482-9E3F-D9B9796A082A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D2A19B-06F3-49DD-ABE3-BF771F915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4ABA45-5DE4-4B55-AB26-272D38772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2426E-E805-467A-9C7D-30BC9BD28E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606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4AA12-1C00-4C4D-8AB8-E85742595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5E9E8F-6822-47D7-9230-A19C32D95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0928-3187-4482-9E3F-D9B9796A082A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ABBA7D-4A4A-4ABF-9B23-31B80AC60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14AE39-9B34-4ED2-A3D9-68A4B3CA2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2426E-E805-467A-9C7D-30BC9BD28E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898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55313E3-7B20-454C-B7FC-F8AC5C982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0928-3187-4482-9E3F-D9B9796A082A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59FBDA-3DBC-47E5-A6DA-586E6862C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45C752-681E-4CE2-B362-B56670FDA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2426E-E805-467A-9C7D-30BC9BD28E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080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49703-8D48-4318-82DB-2B7E3219B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67A13A-AB96-4923-89C4-A6D0D99666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822D83-C9EE-400B-ABAB-63637F1E8B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1A4E4C-8B18-46F3-A5F4-B541B83C6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0928-3187-4482-9E3F-D9B9796A082A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C079BC-6730-49C5-9EB6-C2CABCD45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E6B00F-29CA-4FA8-8C8E-85FAFC77B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2426E-E805-467A-9C7D-30BC9BD28E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326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04E87-2DB7-424D-A0C5-EF5932A3A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2AF6019-BD48-4425-A934-0E40187A6B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2E32B3-3961-487C-8A79-6360A69DDD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C2C09A-B15C-4B67-9154-BB1BFF0B6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80928-3187-4482-9E3F-D9B9796A082A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CCBBD4-9FF3-4EE7-9700-A293D33F9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6BD0E8-4116-48A9-9D1B-83976C828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2426E-E805-467A-9C7D-30BC9BD28E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90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2937338-3877-464F-AD9B-06647D686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F35138-A692-4153-93DB-E8F853304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015F5D-39CE-4490-BB45-3980244685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80928-3187-4482-9E3F-D9B9796A082A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1D1ECD-FF97-4AEC-A67C-E70EF95D49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8D7E43-B6AC-44DC-801A-D6EF3058A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92426E-E805-467A-9C7D-30BC9BD28E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575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tangle 76">
            <a:extLst>
              <a:ext uri="{FF2B5EF4-FFF2-40B4-BE49-F238E27FC236}">
                <a16:creationId xmlns:a16="http://schemas.microsoft.com/office/drawing/2014/main" id="{C83F9D7D-8B7D-49DF-AA94-0A9A8D67102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5707F116-8EC0-4822-9067-186AC8C96E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28268" y="1327668"/>
            <a:ext cx="4225136" cy="42251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49F1A7E4-819D-4D21-8E8B-32671A9F98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563919" y="753376"/>
            <a:ext cx="5353835" cy="5353835"/>
          </a:xfrm>
          <a:custGeom>
            <a:avLst/>
            <a:gdLst>
              <a:gd name="connsiteX0" fmla="*/ 690507 w 5353835"/>
              <a:gd name="connsiteY0" fmla="*/ 5273742 h 5353835"/>
              <a:gd name="connsiteX1" fmla="*/ 4938299 w 5353835"/>
              <a:gd name="connsiteY1" fmla="*/ 5273742 h 5353835"/>
              <a:gd name="connsiteX2" fmla="*/ 4858206 w 5353835"/>
              <a:gd name="connsiteY2" fmla="*/ 5353835 h 5353835"/>
              <a:gd name="connsiteX3" fmla="*/ 770600 w 5353835"/>
              <a:gd name="connsiteY3" fmla="*/ 5353835 h 5353835"/>
              <a:gd name="connsiteX4" fmla="*/ 433255 w 5353835"/>
              <a:gd name="connsiteY4" fmla="*/ 80093 h 5353835"/>
              <a:gd name="connsiteX5" fmla="*/ 513348 w 5353835"/>
              <a:gd name="connsiteY5" fmla="*/ 0 h 5353835"/>
              <a:gd name="connsiteX6" fmla="*/ 5353835 w 5353835"/>
              <a:gd name="connsiteY6" fmla="*/ 0 h 5353835"/>
              <a:gd name="connsiteX7" fmla="*/ 5353835 w 5353835"/>
              <a:gd name="connsiteY7" fmla="*/ 4858206 h 5353835"/>
              <a:gd name="connsiteX8" fmla="*/ 5273742 w 5353835"/>
              <a:gd name="connsiteY8" fmla="*/ 4938299 h 5353835"/>
              <a:gd name="connsiteX9" fmla="*/ 5273742 w 5353835"/>
              <a:gd name="connsiteY9" fmla="*/ 80093 h 5353835"/>
              <a:gd name="connsiteX10" fmla="*/ 0 w 5353835"/>
              <a:gd name="connsiteY10" fmla="*/ 513348 h 5353835"/>
              <a:gd name="connsiteX11" fmla="*/ 80093 w 5353835"/>
              <a:gd name="connsiteY11" fmla="*/ 433255 h 5353835"/>
              <a:gd name="connsiteX12" fmla="*/ 80093 w 5353835"/>
              <a:gd name="connsiteY12" fmla="*/ 4663328 h 5353835"/>
              <a:gd name="connsiteX13" fmla="*/ 0 w 5353835"/>
              <a:gd name="connsiteY13" fmla="*/ 4583235 h 5353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353835" h="5353835">
                <a:moveTo>
                  <a:pt x="690507" y="5273742"/>
                </a:moveTo>
                <a:lnTo>
                  <a:pt x="4938299" y="5273742"/>
                </a:lnTo>
                <a:lnTo>
                  <a:pt x="4858206" y="5353835"/>
                </a:lnTo>
                <a:lnTo>
                  <a:pt x="770600" y="5353835"/>
                </a:lnTo>
                <a:close/>
                <a:moveTo>
                  <a:pt x="433255" y="80093"/>
                </a:moveTo>
                <a:lnTo>
                  <a:pt x="513348" y="0"/>
                </a:lnTo>
                <a:lnTo>
                  <a:pt x="5353835" y="0"/>
                </a:lnTo>
                <a:lnTo>
                  <a:pt x="5353835" y="4858206"/>
                </a:lnTo>
                <a:lnTo>
                  <a:pt x="5273742" y="4938299"/>
                </a:lnTo>
                <a:lnTo>
                  <a:pt x="5273742" y="80093"/>
                </a:lnTo>
                <a:close/>
                <a:moveTo>
                  <a:pt x="0" y="513348"/>
                </a:moveTo>
                <a:lnTo>
                  <a:pt x="80093" y="433255"/>
                </a:lnTo>
                <a:lnTo>
                  <a:pt x="80093" y="4663328"/>
                </a:lnTo>
                <a:lnTo>
                  <a:pt x="0" y="45832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EEF9F4-E4FE-43A2-BDEC-9BAED80DAB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74692" y="2834003"/>
            <a:ext cx="9012819" cy="1952947"/>
          </a:xfrm>
          <a:noFill/>
        </p:spPr>
        <p:txBody>
          <a:bodyPr anchor="ctr">
            <a:normAutofit fontScale="90000"/>
          </a:bodyPr>
          <a:lstStyle/>
          <a:p>
            <a:r>
              <a:rPr lang="en-US" sz="3100" b="1" dirty="0">
                <a:latin typeface="Arial" panose="020B0604020202020204" pitchFamily="34" charset="0"/>
                <a:cs typeface="Arial" panose="020B0604020202020204" pitchFamily="34" charset="0"/>
              </a:rPr>
              <a:t>PANDUAN </a:t>
            </a:r>
            <a:br>
              <a:rPr lang="en-US" sz="31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100" b="1" dirty="0">
                <a:latin typeface="Arial" panose="020B0604020202020204" pitchFamily="34" charset="0"/>
                <a:cs typeface="Arial" panose="020B0604020202020204" pitchFamily="34" charset="0"/>
              </a:rPr>
              <a:t>PENGAJARAN DAN PEMBELAJARAN (</a:t>
            </a:r>
            <a:r>
              <a:rPr lang="en-US" sz="3100" b="1" dirty="0" err="1">
                <a:latin typeface="Arial" panose="020B0604020202020204" pitchFamily="34" charset="0"/>
                <a:cs typeface="Arial" panose="020B0604020202020204" pitchFamily="34" charset="0"/>
              </a:rPr>
              <a:t>PdP</a:t>
            </a:r>
            <a:r>
              <a:rPr lang="en-US" sz="3100" b="1" dirty="0">
                <a:latin typeface="Arial" panose="020B0604020202020204" pitchFamily="34" charset="0"/>
                <a:cs typeface="Arial" panose="020B0604020202020204" pitchFamily="34" charset="0"/>
              </a:rPr>
              <a:t>) SECARA DALAM TALIAN FKI</a:t>
            </a:r>
            <a:r>
              <a:rPr lang="en-MY" sz="31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MY" sz="3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100" dirty="0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100" dirty="0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500" dirty="0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500" dirty="0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500" dirty="0">
              <a:solidFill>
                <a:srgbClr val="08080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Picture 35" descr="A picture containing flower, bird&#10;&#10;Description automatically generated">
            <a:extLst>
              <a:ext uri="{FF2B5EF4-FFF2-40B4-BE49-F238E27FC236}">
                <a16:creationId xmlns:a16="http://schemas.microsoft.com/office/drawing/2014/main" id="{7FAB1FFE-4473-44FD-BE61-A7D7034B94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0" r="6875" b="-1"/>
          <a:stretch/>
        </p:blipFill>
        <p:spPr>
          <a:xfrm>
            <a:off x="5021661" y="-1"/>
            <a:ext cx="7170340" cy="5062213"/>
          </a:xfrm>
          <a:custGeom>
            <a:avLst/>
            <a:gdLst/>
            <a:ahLst/>
            <a:cxnLst/>
            <a:rect l="l" t="t" r="r" b="b"/>
            <a:pathLst>
              <a:path w="4393225" h="3101588">
                <a:moveTo>
                  <a:pt x="4393225" y="0"/>
                </a:moveTo>
                <a:lnTo>
                  <a:pt x="4393225" y="1809950"/>
                </a:lnTo>
                <a:lnTo>
                  <a:pt x="3101587" y="3101588"/>
                </a:lnTo>
                <a:lnTo>
                  <a:pt x="0" y="1"/>
                </a:lnTo>
                <a:close/>
              </a:path>
            </a:pathLst>
          </a:custGeom>
        </p:spPr>
      </p:pic>
      <p:sp>
        <p:nvSpPr>
          <p:cNvPr id="83" name="Rectangle 82">
            <a:extLst>
              <a:ext uri="{FF2B5EF4-FFF2-40B4-BE49-F238E27FC236}">
                <a16:creationId xmlns:a16="http://schemas.microsoft.com/office/drawing/2014/main" id="{934DE833-36D4-4437-AE2A-701BDE9C392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209280" y="4010957"/>
            <a:ext cx="870888" cy="87088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DC580C66-5435-4F00-873E-679D3D5049C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801243" y="5848285"/>
            <a:ext cx="714978" cy="71497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Isosceles Triangle 86">
            <a:extLst>
              <a:ext uri="{FF2B5EF4-FFF2-40B4-BE49-F238E27FC236}">
                <a16:creationId xmlns:a16="http://schemas.microsoft.com/office/drawing/2014/main" id="{B4AFD177-1A38-4FAE-87D4-840AE22C861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32383" y="5474491"/>
            <a:ext cx="2767017" cy="1383509"/>
          </a:xfrm>
          <a:prstGeom prst="triangle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52329D9A-3D48-4B69-939D-2A480F1478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574659" y="5394406"/>
            <a:ext cx="856138" cy="85613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2D5CC4CB-7B78-480A-A0AE-A8A35C08E1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496085" y="5398229"/>
            <a:ext cx="381459" cy="381459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0E9EC5A-D1DB-4840-BDA3-7C43EC5C85DF}"/>
              </a:ext>
            </a:extLst>
          </p:cNvPr>
          <p:cNvSpPr txBox="1">
            <a:spLocks/>
          </p:cNvSpPr>
          <p:nvPr/>
        </p:nvSpPr>
        <p:spPr>
          <a:xfrm>
            <a:off x="5353050" y="5417652"/>
            <a:ext cx="6433143" cy="154248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Disediakan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Oleh:</a:t>
            </a:r>
          </a:p>
          <a:p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Dr.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Nadhirah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Nordin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MY" sz="3000" dirty="0" err="1">
                <a:latin typeface="Arial" panose="020B0604020202020204" pitchFamily="34" charset="0"/>
                <a:cs typeface="Arial" panose="020B0604020202020204" pitchFamily="34" charset="0"/>
              </a:rPr>
              <a:t>Penyelaras</a:t>
            </a:r>
            <a:r>
              <a:rPr lang="en-MY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sz="3000" dirty="0" err="1">
                <a:latin typeface="Arial" panose="020B0604020202020204" pitchFamily="34" charset="0"/>
                <a:cs typeface="Arial" panose="020B0604020202020204" pitchFamily="34" charset="0"/>
              </a:rPr>
              <a:t>Jaminan</a:t>
            </a:r>
            <a:r>
              <a:rPr lang="en-MY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sz="3000" dirty="0" err="1">
                <a:latin typeface="Arial" panose="020B0604020202020204" pitchFamily="34" charset="0"/>
                <a:cs typeface="Arial" panose="020B0604020202020204" pitchFamily="34" charset="0"/>
              </a:rPr>
              <a:t>Kualiti</a:t>
            </a:r>
            <a:r>
              <a:rPr lang="en-MY" sz="3000" dirty="0">
                <a:latin typeface="Arial" panose="020B0604020202020204" pitchFamily="34" charset="0"/>
                <a:cs typeface="Arial" panose="020B0604020202020204" pitchFamily="34" charset="0"/>
              </a:rPr>
              <a:t> &amp; E-</a:t>
            </a:r>
            <a:r>
              <a:rPr lang="en-MY" sz="3000" dirty="0" err="1">
                <a:latin typeface="Arial" panose="020B0604020202020204" pitchFamily="34" charset="0"/>
                <a:cs typeface="Arial" panose="020B0604020202020204" pitchFamily="34" charset="0"/>
              </a:rPr>
              <a:t>Pembelajaran</a:t>
            </a:r>
            <a:r>
              <a:rPr lang="en-MY" sz="3000" dirty="0">
                <a:latin typeface="Arial" panose="020B0604020202020204" pitchFamily="34" charset="0"/>
                <a:cs typeface="Arial" panose="020B0604020202020204" pitchFamily="34" charset="0"/>
              </a:rPr>
              <a:t> FKI</a:t>
            </a:r>
            <a:r>
              <a:rPr lang="en-MY" sz="31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MY" sz="3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100" dirty="0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100" dirty="0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500" dirty="0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500" dirty="0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500" dirty="0">
              <a:solidFill>
                <a:srgbClr val="08080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81033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28C1EA-1D63-45B4-B517-465147EB1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986513"/>
          </a:xfrm>
        </p:spPr>
        <p:txBody>
          <a:bodyPr>
            <a:norm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pengiraan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kursus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2 jam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kredit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MY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5E0E703-5F9F-4476-9D4A-733A8994BF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7992652"/>
              </p:ext>
            </p:extLst>
          </p:nvPr>
        </p:nvGraphicFramePr>
        <p:xfrm>
          <a:off x="1143000" y="1564132"/>
          <a:ext cx="9775968" cy="4561574"/>
        </p:xfrm>
        <a:graphic>
          <a:graphicData uri="http://schemas.openxmlformats.org/drawingml/2006/table">
            <a:tbl>
              <a:tblPr firstRow="1" firstCol="1" bandRow="1"/>
              <a:tblGrid>
                <a:gridCol w="1575017">
                  <a:extLst>
                    <a:ext uri="{9D8B030D-6E8A-4147-A177-3AD203B41FA5}">
                      <a16:colId xmlns:a16="http://schemas.microsoft.com/office/drawing/2014/main" val="2856431399"/>
                    </a:ext>
                  </a:extLst>
                </a:gridCol>
                <a:gridCol w="8200951">
                  <a:extLst>
                    <a:ext uri="{9D8B030D-6E8A-4147-A177-3AD203B41FA5}">
                      <a16:colId xmlns:a16="http://schemas.microsoft.com/office/drawing/2014/main" val="2009907187"/>
                    </a:ext>
                  </a:extLst>
                </a:gridCol>
              </a:tblGrid>
              <a:tr h="13952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1000"/>
                        </a:spcAft>
                      </a:pPr>
                      <a:endParaRPr lang="en-US" sz="1600" b="1" dirty="0">
                        <a:solidFill>
                          <a:srgbClr val="2F5496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Bahan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100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10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Rakaman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video yang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berdurasi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selama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10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minit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dimuatkan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dalam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KeLIP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= 50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minit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atau</a:t>
                      </a:r>
                      <a:endParaRPr lang="en-MY" sz="1600" dirty="0">
                        <a:solidFill>
                          <a:srgbClr val="2F5496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Papar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10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slaid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powerpoint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yang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dimuatkan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dalam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KeLIP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= 50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minit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833151"/>
                  </a:ext>
                </a:extLst>
              </a:tr>
              <a:tr h="10733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1000"/>
                        </a:spcAft>
                      </a:pP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Aktiviti</a:t>
                      </a:r>
                      <a:endParaRPr lang="en-MY" sz="1600" dirty="0">
                        <a:solidFill>
                          <a:srgbClr val="2F5496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100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Soal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jawab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atau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perbincangan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dengan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pelajar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dalam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forum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KeLIP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=  50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minit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9169445"/>
                  </a:ext>
                </a:extLst>
              </a:tr>
              <a:tr h="6465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1000"/>
                        </a:spcAft>
                      </a:pPr>
                      <a:endParaRPr lang="en-US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Pentaksiran</a:t>
                      </a:r>
                      <a:endParaRPr lang="en-MY" sz="1600" dirty="0">
                        <a:solidFill>
                          <a:srgbClr val="2F5496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lnSpc>
                          <a:spcPct val="107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soalan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kuiz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MCQ yang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dimuatkan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dalam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KeLIP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=  20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minit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3931846"/>
                  </a:ext>
                </a:extLst>
              </a:tr>
              <a:tr h="10471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1000"/>
                        </a:spcAft>
                      </a:pPr>
                      <a:r>
                        <a:rPr lang="en-US" sz="1600" b="1">
                          <a:solidFill>
                            <a:srgbClr val="2F549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MY" sz="1600">
                        <a:solidFill>
                          <a:srgbClr val="2F5496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Jumlah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PdP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yang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dijalankan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secara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dalam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talian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= 2 jam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Satu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sesi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pembelajaran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dapat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dilakukan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bagi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kursus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dua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jam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kredit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EAA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4030011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2610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FF5D41-CD51-428D-A7CB-1E208F5006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436" y="643467"/>
            <a:ext cx="9397699" cy="55710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610864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579CBD-E5B8-4F18-8982-5CF36849FD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441" y="713257"/>
            <a:ext cx="9580880" cy="55710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1607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0901E8-BD94-4982-B952-D4EE24E50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endParaRPr lang="en-MY" sz="3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168D4-7FF7-4340-89E8-7B1000402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endParaRPr lang="en-MY" sz="2000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5AE597-5DEE-4866-A9F2-F1ED7D379C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456942"/>
            <a:ext cx="10905065" cy="59441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937976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46D6306C-ED4F-4AAE-B4A5-EEA6AFAD72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EC5361D-F897-4856-B945-0455A365EB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15435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4508C0C5-2268-42B5-B3C8-4D0899E05F8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41ACBDB-38F8-4B34-8183-BD95B4E55A6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739327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E00DB52-3455-4E2F-867B-A6D0516E17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653800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9E914C83-E0D8-4953-92D5-169D28CB43A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5423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805606E-0C01-4758-92B7-DEBFF0CFD6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9877" r="1" b="21550"/>
          <a:stretch/>
        </p:blipFill>
        <p:spPr>
          <a:xfrm>
            <a:off x="643467" y="643467"/>
            <a:ext cx="10905066" cy="55710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3512E083-F550-46AF-8490-767ECFD00C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67297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9335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5189306-04D9-4982-9EBE-938B344A11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02C4642-2AB4-49A1-89D9-3E5C01E99D5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1872577" y="1372793"/>
            <a:ext cx="6135300" cy="5537781"/>
          </a:xfrm>
          <a:custGeom>
            <a:avLst/>
            <a:gdLst>
              <a:gd name="connsiteX0" fmla="*/ 0 w 6135300"/>
              <a:gd name="connsiteY0" fmla="*/ 0 h 5537781"/>
              <a:gd name="connsiteX1" fmla="*/ 6135300 w 6135300"/>
              <a:gd name="connsiteY1" fmla="*/ 0 h 5537781"/>
              <a:gd name="connsiteX2" fmla="*/ 6135300 w 6135300"/>
              <a:gd name="connsiteY2" fmla="*/ 3548931 h 5537781"/>
              <a:gd name="connsiteX3" fmla="*/ 4146451 w 6135300"/>
              <a:gd name="connsiteY3" fmla="*/ 5537781 h 5537781"/>
              <a:gd name="connsiteX4" fmla="*/ 0 w 6135300"/>
              <a:gd name="connsiteY4" fmla="*/ 1391331 h 5537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35300" h="5537781">
                <a:moveTo>
                  <a:pt x="0" y="0"/>
                </a:moveTo>
                <a:lnTo>
                  <a:pt x="6135300" y="0"/>
                </a:lnTo>
                <a:lnTo>
                  <a:pt x="6135300" y="3548931"/>
                </a:lnTo>
                <a:lnTo>
                  <a:pt x="4146451" y="5537781"/>
                </a:lnTo>
                <a:lnTo>
                  <a:pt x="0" y="1391331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2EAAEF9-78E9-4B67-93B4-CD09F757030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069931" y="-1536286"/>
            <a:ext cx="6135300" cy="6135298"/>
          </a:xfrm>
          <a:custGeom>
            <a:avLst/>
            <a:gdLst>
              <a:gd name="connsiteX0" fmla="*/ 0 w 6135300"/>
              <a:gd name="connsiteY0" fmla="*/ 3971712 h 6135298"/>
              <a:gd name="connsiteX1" fmla="*/ 3971712 w 6135300"/>
              <a:gd name="connsiteY1" fmla="*/ 0 h 6135298"/>
              <a:gd name="connsiteX2" fmla="*/ 6135300 w 6135300"/>
              <a:gd name="connsiteY2" fmla="*/ 0 h 6135298"/>
              <a:gd name="connsiteX3" fmla="*/ 6135300 w 6135300"/>
              <a:gd name="connsiteY3" fmla="*/ 6135298 h 6135298"/>
              <a:gd name="connsiteX4" fmla="*/ 0 w 6135300"/>
              <a:gd name="connsiteY4" fmla="*/ 6135298 h 6135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35300" h="6135298">
                <a:moveTo>
                  <a:pt x="0" y="3971712"/>
                </a:moveTo>
                <a:lnTo>
                  <a:pt x="3971712" y="0"/>
                </a:lnTo>
                <a:lnTo>
                  <a:pt x="6135300" y="0"/>
                </a:lnTo>
                <a:lnTo>
                  <a:pt x="6135300" y="6135298"/>
                </a:lnTo>
                <a:lnTo>
                  <a:pt x="0" y="6135298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CE23D09-8BA3-4FEE-892D-ACE847DC08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050242" y="292975"/>
            <a:ext cx="5056735" cy="9206602"/>
          </a:xfrm>
          <a:custGeom>
            <a:avLst/>
            <a:gdLst>
              <a:gd name="connsiteX0" fmla="*/ 0 w 5053652"/>
              <a:gd name="connsiteY0" fmla="*/ 209273 h 9200989"/>
              <a:gd name="connsiteX1" fmla="*/ 209274 w 5053652"/>
              <a:gd name="connsiteY1" fmla="*/ 0 h 9200989"/>
              <a:gd name="connsiteX2" fmla="*/ 5053652 w 5053652"/>
              <a:gd name="connsiteY2" fmla="*/ 4844379 h 9200989"/>
              <a:gd name="connsiteX3" fmla="*/ 697042 w 5053652"/>
              <a:gd name="connsiteY3" fmla="*/ 9200989 h 9200989"/>
              <a:gd name="connsiteX4" fmla="*/ 0 w 5053652"/>
              <a:gd name="connsiteY4" fmla="*/ 9200989 h 9200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53652" h="9200989">
                <a:moveTo>
                  <a:pt x="0" y="209273"/>
                </a:moveTo>
                <a:lnTo>
                  <a:pt x="209274" y="0"/>
                </a:lnTo>
                <a:lnTo>
                  <a:pt x="5053652" y="4844379"/>
                </a:lnTo>
                <a:lnTo>
                  <a:pt x="697042" y="9200989"/>
                </a:lnTo>
                <a:lnTo>
                  <a:pt x="0" y="9200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707F116-8EC0-4822-9067-186AC8C96E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38684" y="1316432"/>
            <a:ext cx="4225136" cy="42251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BFBE7AA-40DE-4FE5-B385-5CA874501B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563919" y="753376"/>
            <a:ext cx="5353835" cy="5353835"/>
          </a:xfrm>
          <a:custGeom>
            <a:avLst/>
            <a:gdLst>
              <a:gd name="connsiteX0" fmla="*/ 690506 w 5353835"/>
              <a:gd name="connsiteY0" fmla="*/ 5273742 h 5353835"/>
              <a:gd name="connsiteX1" fmla="*/ 4927602 w 5353835"/>
              <a:gd name="connsiteY1" fmla="*/ 5273742 h 5353835"/>
              <a:gd name="connsiteX2" fmla="*/ 4847509 w 5353835"/>
              <a:gd name="connsiteY2" fmla="*/ 5353835 h 5353835"/>
              <a:gd name="connsiteX3" fmla="*/ 770599 w 5353835"/>
              <a:gd name="connsiteY3" fmla="*/ 5353835 h 5353835"/>
              <a:gd name="connsiteX4" fmla="*/ 422575 w 5353835"/>
              <a:gd name="connsiteY4" fmla="*/ 80093 h 5353835"/>
              <a:gd name="connsiteX5" fmla="*/ 502668 w 5353835"/>
              <a:gd name="connsiteY5" fmla="*/ 0 h 5353835"/>
              <a:gd name="connsiteX6" fmla="*/ 5353835 w 5353835"/>
              <a:gd name="connsiteY6" fmla="*/ 0 h 5353835"/>
              <a:gd name="connsiteX7" fmla="*/ 5353835 w 5353835"/>
              <a:gd name="connsiteY7" fmla="*/ 4847509 h 5353835"/>
              <a:gd name="connsiteX8" fmla="*/ 5273742 w 5353835"/>
              <a:gd name="connsiteY8" fmla="*/ 4927602 h 5353835"/>
              <a:gd name="connsiteX9" fmla="*/ 5273742 w 5353835"/>
              <a:gd name="connsiteY9" fmla="*/ 80093 h 5353835"/>
              <a:gd name="connsiteX10" fmla="*/ 0 w 5353835"/>
              <a:gd name="connsiteY10" fmla="*/ 502667 h 5353835"/>
              <a:gd name="connsiteX11" fmla="*/ 80093 w 5353835"/>
              <a:gd name="connsiteY11" fmla="*/ 422574 h 5353835"/>
              <a:gd name="connsiteX12" fmla="*/ 80093 w 5353835"/>
              <a:gd name="connsiteY12" fmla="*/ 4663329 h 5353835"/>
              <a:gd name="connsiteX13" fmla="*/ 0 w 5353835"/>
              <a:gd name="connsiteY13" fmla="*/ 4583236 h 5353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353835" h="5353835">
                <a:moveTo>
                  <a:pt x="690506" y="5273742"/>
                </a:moveTo>
                <a:lnTo>
                  <a:pt x="4927602" y="5273742"/>
                </a:lnTo>
                <a:lnTo>
                  <a:pt x="4847509" y="5353835"/>
                </a:lnTo>
                <a:lnTo>
                  <a:pt x="770599" y="5353835"/>
                </a:lnTo>
                <a:close/>
                <a:moveTo>
                  <a:pt x="422575" y="80093"/>
                </a:moveTo>
                <a:lnTo>
                  <a:pt x="502668" y="0"/>
                </a:lnTo>
                <a:lnTo>
                  <a:pt x="5353835" y="0"/>
                </a:lnTo>
                <a:lnTo>
                  <a:pt x="5353835" y="4847509"/>
                </a:lnTo>
                <a:lnTo>
                  <a:pt x="5273742" y="4927602"/>
                </a:lnTo>
                <a:lnTo>
                  <a:pt x="5273742" y="80093"/>
                </a:lnTo>
                <a:close/>
                <a:moveTo>
                  <a:pt x="0" y="502667"/>
                </a:moveTo>
                <a:lnTo>
                  <a:pt x="80093" y="422574"/>
                </a:lnTo>
                <a:lnTo>
                  <a:pt x="80093" y="4663329"/>
                </a:lnTo>
                <a:lnTo>
                  <a:pt x="0" y="4583236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4B6015-F755-48A5-A0AD-DF3DE4C66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6701" y="2452526"/>
            <a:ext cx="4248318" cy="195294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 err="1">
                <a:solidFill>
                  <a:srgbClr val="080808"/>
                </a:solidFill>
                <a:latin typeface="+mj-lt"/>
                <a:ea typeface="+mj-ea"/>
                <a:cs typeface="+mj-cs"/>
              </a:rPr>
              <a:t>Terima</a:t>
            </a:r>
            <a:r>
              <a:rPr lang="en-US" sz="3600" kern="1200" dirty="0">
                <a:solidFill>
                  <a:srgbClr val="080808"/>
                </a:solidFill>
                <a:latin typeface="+mj-lt"/>
                <a:ea typeface="+mj-ea"/>
                <a:cs typeface="+mj-cs"/>
              </a:rPr>
              <a:t> Kasih</a:t>
            </a: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41ACE746-85D5-45EE-8944-61B542B392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7026569" y="0"/>
            <a:ext cx="3216074" cy="1608038"/>
          </a:xfrm>
          <a:prstGeom prst="triangle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00BB3E03-CC38-4FA6-9A99-701C62D05A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86059" y="4738109"/>
            <a:ext cx="4239780" cy="2119891"/>
          </a:xfrm>
          <a:prstGeom prst="triangle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246AB4-9C25-4869-A653-EEE36A81A1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4208" y="14626"/>
            <a:ext cx="6410515" cy="452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60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pPr algn="ctr"/>
            <a:r>
              <a:rPr lang="ms-MY" sz="2800" b="1" dirty="0">
                <a:latin typeface="Arial" panose="020B0604020202020204" pitchFamily="34" charset="0"/>
                <a:cs typeface="Arial" panose="020B0604020202020204" pitchFamily="34" charset="0"/>
              </a:rPr>
              <a:t>GARIS PANDUAN KELAS GANTIAN DALAM TALIAN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r>
              <a:rPr lang="ms-MY" sz="2000" dirty="0">
                <a:latin typeface="Arial" panose="020B0604020202020204" pitchFamily="34" charset="0"/>
                <a:cs typeface="Arial" panose="020B0604020202020204" pitchFamily="34" charset="0"/>
              </a:rPr>
              <a:t>Kelas gantian dalam talian diadakan untuk menggantikan PdP yang telah dijadualkan secara bersemuka.</a:t>
            </a:r>
          </a:p>
          <a:p>
            <a:endParaRPr lang="ms-MY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ms-MY" sz="2000" dirty="0">
                <a:latin typeface="Arial" panose="020B0604020202020204" pitchFamily="34" charset="0"/>
                <a:cs typeface="Arial" panose="020B0604020202020204" pitchFamily="34" charset="0"/>
              </a:rPr>
              <a:t>Merupakan kaedah pedagogi Pembelajaran Teradun (PT) yang berpusatkan pelajar dengan masa dan tempat pembelajaran lebih fleksibel.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350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61C2D-8F26-4561-8B4C-0E4FCE39B4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981075"/>
            <a:ext cx="10905066" cy="5163798"/>
          </a:xfrm>
        </p:spPr>
        <p:txBody>
          <a:bodyPr>
            <a:normAutofit/>
          </a:bodyPr>
          <a:lstStyle/>
          <a:p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Pelaksanaan kelas gantian perlu mempunyai gabungan </a:t>
            </a:r>
            <a:r>
              <a:rPr 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TIGA (3)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 elemen e-pembelajaran seperti berikut:</a:t>
            </a:r>
          </a:p>
          <a:p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ms-MY" b="1" dirty="0">
                <a:latin typeface="Arial" panose="020B0604020202020204" pitchFamily="34" charset="0"/>
                <a:cs typeface="Arial" panose="020B0604020202020204" pitchFamily="34" charset="0"/>
              </a:rPr>
              <a:t>Bahan pembelajaran (40%)</a:t>
            </a:r>
          </a:p>
          <a:p>
            <a:pPr lvl="1"/>
            <a:r>
              <a:rPr lang="ms-MY" b="1" dirty="0">
                <a:latin typeface="Arial" panose="020B0604020202020204" pitchFamily="34" charset="0"/>
                <a:cs typeface="Arial" panose="020B0604020202020204" pitchFamily="34" charset="0"/>
              </a:rPr>
              <a:t>Aktiviti pembelajaran (40%)</a:t>
            </a:r>
          </a:p>
          <a:p>
            <a:pPr lvl="1"/>
            <a:r>
              <a:rPr lang="ms-MY" b="1" dirty="0">
                <a:latin typeface="Arial" panose="020B0604020202020204" pitchFamily="34" charset="0"/>
                <a:cs typeface="Arial" panose="020B0604020202020204" pitchFamily="34" charset="0"/>
              </a:rPr>
              <a:t>Pentaksiran (20%)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MY" sz="2000" dirty="0"/>
          </a:p>
          <a:p>
            <a:endParaRPr lang="en-MY" sz="2000" dirty="0"/>
          </a:p>
          <a:p>
            <a:endParaRPr lang="en-MY" sz="2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76E3229-3C26-46F1-945F-1CF6A5701FB8}"/>
              </a:ext>
            </a:extLst>
          </p:cNvPr>
          <p:cNvSpPr/>
          <p:nvPr/>
        </p:nvSpPr>
        <p:spPr>
          <a:xfrm>
            <a:off x="643467" y="1536174"/>
            <a:ext cx="109050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v-SE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912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ms-MY" sz="3600" b="1" dirty="0">
                <a:latin typeface="Arial" panose="020B0604020202020204" pitchFamily="34" charset="0"/>
                <a:cs typeface="Arial" panose="020B0604020202020204" pitchFamily="34" charset="0"/>
              </a:rPr>
              <a:t>Bahan pembelajaran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r>
              <a:rPr lang="ms-MY" sz="2000" b="1" dirty="0">
                <a:latin typeface="Arial" panose="020B0604020202020204" pitchFamily="34" charset="0"/>
                <a:cs typeface="Arial" panose="020B0604020202020204" pitchFamily="34" charset="0"/>
              </a:rPr>
              <a:t>E-nota (pdf, ppt, doc), rakaman video / audio / skrin</a:t>
            </a:r>
            <a:r>
              <a:rPr lang="ms-MY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ms-MY" sz="2000" b="1" dirty="0">
                <a:latin typeface="Arial" panose="020B0604020202020204" pitchFamily="34" charset="0"/>
                <a:cs typeface="Arial" panose="020B0604020202020204" pitchFamily="34" charset="0"/>
              </a:rPr>
              <a:t>youtube, video pembelajaran secara rakaman sendiri, </a:t>
            </a:r>
            <a:r>
              <a:rPr lang="ms-MY" sz="2000" dirty="0">
                <a:latin typeface="Arial" panose="020B0604020202020204" pitchFamily="34" charset="0"/>
                <a:cs typeface="Arial" panose="020B0604020202020204" pitchFamily="34" charset="0"/>
              </a:rPr>
              <a:t>syarahan secara langsung, kandungan interaktif digital dan lain-lain yang bersesuaian. </a:t>
            </a:r>
          </a:p>
          <a:p>
            <a:endParaRPr lang="ms-MY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ms-MY" sz="2000" dirty="0">
                <a:latin typeface="Arial" panose="020B0604020202020204" pitchFamily="34" charset="0"/>
                <a:cs typeface="Arial" panose="020B0604020202020204" pitchFamily="34" charset="0"/>
              </a:rPr>
              <a:t>Ini bertujuan membolehkan pelajar membuat pembelajaran kendiri berkaitan sesuatu topik berdasarkan bahan yang telah disediakan oleh pensyarah/pengajar.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612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ms-MY" sz="3600" b="1" dirty="0">
                <a:latin typeface="Arial" panose="020B0604020202020204" pitchFamily="34" charset="0"/>
                <a:cs typeface="Arial" panose="020B0604020202020204" pitchFamily="34" charset="0"/>
              </a:rPr>
              <a:t>Aktiviti pembelajaran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r>
              <a:rPr lang="ms-MY" sz="2000" dirty="0">
                <a:latin typeface="Arial" panose="020B0604020202020204" pitchFamily="34" charset="0"/>
                <a:cs typeface="Arial" panose="020B0604020202020204" pitchFamily="34" charset="0"/>
              </a:rPr>
              <a:t>Forum, padlet, telesidang (teks, video atau audio), dan lain-lain yang bersesuaian. </a:t>
            </a:r>
          </a:p>
          <a:p>
            <a:r>
              <a:rPr lang="ms-MY" sz="2000" dirty="0">
                <a:latin typeface="Arial" panose="020B0604020202020204" pitchFamily="34" charset="0"/>
                <a:cs typeface="Arial" panose="020B0604020202020204" pitchFamily="34" charset="0"/>
              </a:rPr>
              <a:t>Aplikasi zoom, webinar, skype, live facebook, aplikasi whatsapp etc</a:t>
            </a:r>
          </a:p>
          <a:p>
            <a:r>
              <a:rPr lang="ms-MY" sz="2000" dirty="0">
                <a:latin typeface="Arial" panose="020B0604020202020204" pitchFamily="34" charset="0"/>
                <a:cs typeface="Arial" panose="020B0604020202020204" pitchFamily="34" charset="0"/>
              </a:rPr>
              <a:t>Bertujuan untuk mewujudkan sesi interaksi dua hala antara pelajar dan pensyarah sama ada untuk bertanyakan soalan ataupun membuat perbincangan lanjut berkaitan sesuatu topik</a:t>
            </a:r>
            <a:r>
              <a:rPr lang="ms-MY" sz="2000" dirty="0"/>
              <a:t>.</a:t>
            </a:r>
          </a:p>
        </p:txBody>
      </p:sp>
      <p:sp>
        <p:nvSpPr>
          <p:cNvPr id="23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204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ms-MY" sz="3600" b="1" dirty="0">
                <a:latin typeface="Arial" panose="020B0604020202020204" pitchFamily="34" charset="0"/>
                <a:cs typeface="Arial" panose="020B0604020202020204" pitchFamily="34" charset="0"/>
              </a:rPr>
              <a:t>Pentaksiran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r>
              <a:rPr lang="ms-MY" sz="2000" dirty="0">
                <a:latin typeface="Arial" panose="020B0604020202020204" pitchFamily="34" charset="0"/>
                <a:cs typeface="Arial" panose="020B0604020202020204" pitchFamily="34" charset="0"/>
              </a:rPr>
              <a:t>Hendaklah membuat kuiz, forum, tugasan, penilaian, refleksi, dan lain-lain yang bersesuaian. </a:t>
            </a:r>
          </a:p>
          <a:p>
            <a:r>
              <a:rPr lang="ms-MY" sz="2000" dirty="0">
                <a:latin typeface="Arial" panose="020B0604020202020204" pitchFamily="34" charset="0"/>
                <a:cs typeface="Arial" panose="020B0604020202020204" pitchFamily="34" charset="0"/>
              </a:rPr>
              <a:t>Bertujuan untuk membantu pensyarah memantau pembelajaran pelajar di samping memastikan keberhasilan pelajar dalam memahami topik yang telah disediakan.</a:t>
            </a:r>
          </a:p>
        </p:txBody>
      </p:sp>
      <p:sp>
        <p:nvSpPr>
          <p:cNvPr id="23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027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4150A2-1386-42BA-968E-A6BFF0DAE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pPr algn="ctr"/>
            <a:r>
              <a:rPr lang="en-MY" sz="2400" dirty="0" err="1">
                <a:latin typeface="Arial" panose="020B0604020202020204" pitchFamily="34" charset="0"/>
                <a:cs typeface="Arial" panose="020B0604020202020204" pitchFamily="34" charset="0"/>
              </a:rPr>
              <a:t>Pengajaran</a:t>
            </a:r>
            <a:r>
              <a:rPr lang="en-MY" sz="24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MY" sz="2400" dirty="0" err="1">
                <a:latin typeface="Arial" panose="020B0604020202020204" pitchFamily="34" charset="0"/>
                <a:cs typeface="Arial" panose="020B0604020202020204" pitchFamily="34" charset="0"/>
              </a:rPr>
              <a:t>Pembelajaran</a:t>
            </a:r>
            <a:r>
              <a:rPr lang="en-MY" sz="2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MY" sz="2400" dirty="0" err="1">
                <a:latin typeface="Arial" panose="020B0604020202020204" pitchFamily="34" charset="0"/>
                <a:cs typeface="Arial" panose="020B0604020202020204" pitchFamily="34" charset="0"/>
              </a:rPr>
              <a:t>PdP</a:t>
            </a:r>
            <a:r>
              <a:rPr lang="en-MY" sz="2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MY" sz="2400" dirty="0" err="1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MY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sz="2400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MY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sz="2400" dirty="0" err="1">
                <a:latin typeface="Arial" panose="020B0604020202020204" pitchFamily="34" charset="0"/>
                <a:cs typeface="Arial" panose="020B0604020202020204" pitchFamily="34" charset="0"/>
              </a:rPr>
              <a:t>Talian</a:t>
            </a:r>
            <a:endParaRPr lang="en-MY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FA8C224-078B-4266-B3AF-92D1590D52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1840" y="1323974"/>
            <a:ext cx="10454640" cy="52122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170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73D2E9-4BCA-4D35-81C9-EDB3D8CA56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endParaRPr lang="en-MY" sz="2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C48BDE-CD47-49BC-8A01-0972EB4B2E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214" y="889602"/>
            <a:ext cx="10979572" cy="5632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88294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629856-D959-4949-839A-85FB12BDA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endParaRPr lang="en-MY" sz="36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DB6A8E-6AB6-4599-84A1-32483C49AB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endParaRPr lang="en-MY" sz="20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FF4EB8-8748-4EB5-8DDA-2A44627815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828675"/>
            <a:ext cx="10999893" cy="54861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22881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300</Words>
  <Application>Microsoft Office PowerPoint</Application>
  <PresentationFormat>Widescreen</PresentationFormat>
  <Paragraphs>46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Wingdings</vt:lpstr>
      <vt:lpstr>1_Office Theme</vt:lpstr>
      <vt:lpstr>PANDUAN  PENGAJARAN DAN PEMBELAJARAN (PdP) SECARA DALAM TALIAN FKI   </vt:lpstr>
      <vt:lpstr>GARIS PANDUAN KELAS GANTIAN DALAM TALIAN</vt:lpstr>
      <vt:lpstr>PowerPoint Presentation</vt:lpstr>
      <vt:lpstr>Bahan pembelajaran</vt:lpstr>
      <vt:lpstr>Aktiviti pembelajaran</vt:lpstr>
      <vt:lpstr>Pentaksiran</vt:lpstr>
      <vt:lpstr>Pengajaran dan Pembelajaran (PdP) Secara dalam Talian</vt:lpstr>
      <vt:lpstr>PowerPoint Presentation</vt:lpstr>
      <vt:lpstr>PowerPoint Presentation</vt:lpstr>
      <vt:lpstr>Contoh pengiraan bagi kursus 2 jam kredit:</vt:lpstr>
      <vt:lpstr>PowerPoint Presentation</vt:lpstr>
      <vt:lpstr>PowerPoint Presentation</vt:lpstr>
      <vt:lpstr>PowerPoint Presentation</vt:lpstr>
      <vt:lpstr>PowerPoint Presentation</vt:lpstr>
      <vt:lpstr>Terima Kasih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PANDUAN  PENGAJARAN DAN PEMBELAJARAN (PdP) SECARA DALAM TALIAN</dc:title>
  <dc:creator>v2020</dc:creator>
  <cp:lastModifiedBy>Nadhirah</cp:lastModifiedBy>
  <cp:revision>5</cp:revision>
  <dcterms:created xsi:type="dcterms:W3CDTF">2020-08-12T02:11:21Z</dcterms:created>
  <dcterms:modified xsi:type="dcterms:W3CDTF">2023-07-31T05:10:03Z</dcterms:modified>
</cp:coreProperties>
</file>