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79" r:id="rId4"/>
    <p:sldId id="272" r:id="rId5"/>
    <p:sldId id="275" r:id="rId6"/>
    <p:sldId id="276" r:id="rId7"/>
    <p:sldId id="265" r:id="rId8"/>
    <p:sldId id="266" r:id="rId9"/>
    <p:sldId id="267" r:id="rId10"/>
    <p:sldId id="269" r:id="rId11"/>
    <p:sldId id="261" r:id="rId12"/>
    <p:sldId id="262" r:id="rId13"/>
    <p:sldId id="264" r:id="rId14"/>
    <p:sldId id="268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E88E-44CE-46A9-A3A9-368AB0E1C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35A87-4ED5-4B5E-B498-4D212DC1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361FA-87A4-4698-8065-FD13B1F3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0928-3187-4482-9E3F-D9B9796A082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E3051-D66A-4628-9958-A2563130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05AD1-3294-403B-85ED-58699D40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426E-E805-467A-9C7D-30BC9BD2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4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90F0-A753-4A89-B9FC-96697025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0B6F5-421A-4443-9ABC-779128B2D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28D4-0964-4114-817F-6135E42C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0928-3187-4482-9E3F-D9B9796A082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6027-3BE3-4117-9B78-47BCF549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2847A-BD57-4F62-BFBB-CE2A00EA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426E-E805-467A-9C7D-30BC9BD2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0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60CB4-DD7A-41E1-AD43-BAA2A735E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2745F-A9BE-4A8A-9C64-7D14F9D87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BCFE-4BD6-461B-8267-3C053DB7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0928-3187-4482-9E3F-D9B9796A082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4B940-7482-4FAB-907B-F57FAA3E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27C36-73EC-4C4B-B795-54E6897A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426E-E805-467A-9C7D-30BC9BD2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1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53C6-DAA1-4E79-B54C-836045C3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794D9-A0F7-4184-AC29-1099D2821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54F31-B916-4034-B213-04339C93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0928-3187-4482-9E3F-D9B9796A082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91D8-DAAA-47F0-AF50-81FB870F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D8EE4-CB0C-484A-B7CB-8F37FE8E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426E-E805-467A-9C7D-30BC9BD2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C5EE-BE8D-4381-A274-8A8CC892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CC18E-E7F3-4494-B559-EB54C7DDB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53F42-A922-4E2A-8874-AC67F77C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0928-3187-4482-9E3F-D9B9796A082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DFDEF-FCDD-4A6E-AB84-A7831DF2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C0401-8733-4A6F-9EDB-186C1E26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426E-E805-467A-9C7D-30BC9BD2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5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E1B7-B0AE-4788-A495-5101425E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F9C0-7D53-4483-A3CD-89DEE755A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4ADC2-89C7-4867-9561-EAE33BE3A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050A4-D3AD-4082-8EBB-532DC52D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0928-3187-4482-9E3F-D9B9796A082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C2BD0-558B-41F4-9245-F4FFC12C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24463-01BF-4416-ACD6-A20D74BB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426E-E805-467A-9C7D-30BC9BD2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5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6E1D-14F1-4C53-87D5-F014BA16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105CE-1A26-4F53-B8E6-8FDA4E4F0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01DC2-5F51-47B9-9C8E-700E4FE5C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D187D-C418-4187-B70C-602661A2C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8A4EE-11CA-49BE-9FCC-7A9A4941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E9573-602D-4905-98F5-583B13C9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0928-3187-4482-9E3F-D9B9796A082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2A19B-06F3-49DD-ABE3-BF771F91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ABA45-5DE4-4B55-AB26-272D3877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426E-E805-467A-9C7D-30BC9BD2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4AA12-1C00-4C4D-8AB8-E8574259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E9E8F-6822-47D7-9230-A19C32D9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0928-3187-4482-9E3F-D9B9796A082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BBA7D-4A4A-4ABF-9B23-31B80AC6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4AE39-9B34-4ED2-A3D9-68A4B3CA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426E-E805-467A-9C7D-30BC9BD2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9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313E3-7B20-454C-B7FC-F8AC5C98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0928-3187-4482-9E3F-D9B9796A082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9FBDA-3DBC-47E5-A6DA-586E6862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5C752-681E-4CE2-B362-B56670FD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426E-E805-467A-9C7D-30BC9BD2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9703-8D48-4318-82DB-2B7E3219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7A13A-AB96-4923-89C4-A6D0D9966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22D83-C9EE-400B-ABAB-63637F1E8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A4E4C-8B18-46F3-A5F4-B541B83C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0928-3187-4482-9E3F-D9B9796A082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079BC-6730-49C5-9EB6-C2CABCD4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6B00F-29CA-4FA8-8C8E-85FAFC77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426E-E805-467A-9C7D-30BC9BD2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2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4E87-2DB7-424D-A0C5-EF5932A3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AF6019-BD48-4425-A934-0E40187A6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E32B3-3961-487C-8A79-6360A69DD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2C09A-B15C-4B67-9154-BB1BFF0B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0928-3187-4482-9E3F-D9B9796A082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CBBD4-9FF3-4EE7-9700-A293D33F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BD0E8-4116-48A9-9D1B-83976C82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426E-E805-467A-9C7D-30BC9BD2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37338-3877-464F-AD9B-06647D68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35138-A692-4153-93DB-E8F853304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15F5D-39CE-4490-BB45-398024468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0928-3187-4482-9E3F-D9B9796A082A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D1ECD-FF97-4AEC-A67C-E70EF95D4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D7E43-B6AC-44DC-801A-D6EF3058A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426E-E805-467A-9C7D-30BC9BD2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7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8268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EF9F4-E4FE-43A2-BDEC-9BAED80D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4692" y="2834003"/>
            <a:ext cx="9012819" cy="1952947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PANDUAN </a:t>
            </a:r>
            <a:b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PENGAJARAN DAN PEMBELAJARAN (</a:t>
            </a:r>
            <a:r>
              <a:rPr lang="en-US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PdP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) SECARA DALAM TALIAN FKI</a:t>
            </a:r>
            <a:r>
              <a:rPr lang="en-MY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MY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7FAB1FFE-4473-44FD-BE61-A7D7034B9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r="6875" b="-1"/>
          <a:stretch/>
        </p:blipFill>
        <p:spPr>
          <a:xfrm>
            <a:off x="5021661" y="-1"/>
            <a:ext cx="7170340" cy="5062213"/>
          </a:xfrm>
          <a:custGeom>
            <a:avLst/>
            <a:gdLst/>
            <a:ahLst/>
            <a:cxnLst/>
            <a:rect l="l" t="t" r="r" b="b"/>
            <a:pathLst>
              <a:path w="4393225" h="3101588">
                <a:moveTo>
                  <a:pt x="4393225" y="0"/>
                </a:moveTo>
                <a:lnTo>
                  <a:pt x="4393225" y="1809950"/>
                </a:lnTo>
                <a:lnTo>
                  <a:pt x="3101587" y="3101588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934DE833-36D4-4437-AE2A-701BDE9C3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09280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01243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2383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574659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49608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E9EC5A-D1DB-4840-BDA3-7C43EC5C85DF}"/>
              </a:ext>
            </a:extLst>
          </p:cNvPr>
          <p:cNvSpPr txBox="1">
            <a:spLocks/>
          </p:cNvSpPr>
          <p:nvPr/>
        </p:nvSpPr>
        <p:spPr>
          <a:xfrm>
            <a:off x="5353050" y="5417652"/>
            <a:ext cx="6433143" cy="15424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Disediakan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Oleh: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Nadhirah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Nordin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MY" sz="3000" dirty="0" err="1">
                <a:latin typeface="Arial" panose="020B0604020202020204" pitchFamily="34" charset="0"/>
                <a:cs typeface="Arial" panose="020B0604020202020204" pitchFamily="34" charset="0"/>
              </a:rPr>
              <a:t>Penyelaras</a:t>
            </a:r>
            <a:r>
              <a:rPr lang="en-MY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3000" dirty="0" err="1">
                <a:latin typeface="Arial" panose="020B0604020202020204" pitchFamily="34" charset="0"/>
                <a:cs typeface="Arial" panose="020B0604020202020204" pitchFamily="34" charset="0"/>
              </a:rPr>
              <a:t>Jaminan</a:t>
            </a:r>
            <a:r>
              <a:rPr lang="en-MY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3000" dirty="0" err="1">
                <a:latin typeface="Arial" panose="020B0604020202020204" pitchFamily="34" charset="0"/>
                <a:cs typeface="Arial" panose="020B0604020202020204" pitchFamily="34" charset="0"/>
              </a:rPr>
              <a:t>Kualiti</a:t>
            </a:r>
            <a:r>
              <a:rPr lang="en-MY" sz="3000" dirty="0">
                <a:latin typeface="Arial" panose="020B0604020202020204" pitchFamily="34" charset="0"/>
                <a:cs typeface="Arial" panose="020B0604020202020204" pitchFamily="34" charset="0"/>
              </a:rPr>
              <a:t> &amp; E-</a:t>
            </a:r>
            <a:r>
              <a:rPr lang="en-MY" sz="30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MY" sz="3000" dirty="0">
                <a:latin typeface="Arial" panose="020B0604020202020204" pitchFamily="34" charset="0"/>
                <a:cs typeface="Arial" panose="020B0604020202020204" pitchFamily="34" charset="0"/>
              </a:rPr>
              <a:t> FKI</a:t>
            </a:r>
            <a:r>
              <a:rPr lang="en-MY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MY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0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8C1EA-1D63-45B4-B517-465147EB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98651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pengiraan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kursus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jam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MY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E0E703-5F9F-4476-9D4A-733A8994B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992652"/>
              </p:ext>
            </p:extLst>
          </p:nvPr>
        </p:nvGraphicFramePr>
        <p:xfrm>
          <a:off x="1143000" y="1564132"/>
          <a:ext cx="9775968" cy="4561574"/>
        </p:xfrm>
        <a:graphic>
          <a:graphicData uri="http://schemas.openxmlformats.org/drawingml/2006/table">
            <a:tbl>
              <a:tblPr firstRow="1" firstCol="1" bandRow="1"/>
              <a:tblGrid>
                <a:gridCol w="1575017">
                  <a:extLst>
                    <a:ext uri="{9D8B030D-6E8A-4147-A177-3AD203B41FA5}">
                      <a16:colId xmlns:a16="http://schemas.microsoft.com/office/drawing/2014/main" val="2856431399"/>
                    </a:ext>
                  </a:extLst>
                </a:gridCol>
                <a:gridCol w="8200951">
                  <a:extLst>
                    <a:ext uri="{9D8B030D-6E8A-4147-A177-3AD203B41FA5}">
                      <a16:colId xmlns:a16="http://schemas.microsoft.com/office/drawing/2014/main" val="2009907187"/>
                    </a:ext>
                  </a:extLst>
                </a:gridCol>
              </a:tblGrid>
              <a:tr h="1395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1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Bahan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Rakaman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video yang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berdurasi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selama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dimuatkan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KeLIP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50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atau</a:t>
                      </a:r>
                      <a:endParaRPr lang="en-MY" sz="16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Papar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slaid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powerpoint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dimuatkan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KeLIP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50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3151"/>
                  </a:ext>
                </a:extLst>
              </a:tr>
              <a:tr h="1073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Aktiviti</a:t>
                      </a:r>
                      <a:endParaRPr lang="en-MY" sz="16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Soal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jawab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perbincangan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pelajar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forum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KeLIP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 50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169445"/>
                  </a:ext>
                </a:extLst>
              </a:tr>
              <a:tr h="646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Pentaksiran</a:t>
                      </a:r>
                      <a:endParaRPr lang="en-MY" sz="16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soalan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kuiz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MCQ yang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dimuatkan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KeLIP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 20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minit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931846"/>
                  </a:ext>
                </a:extLst>
              </a:tr>
              <a:tr h="1047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6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PdP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dijalankan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talian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2 jam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Satu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sesi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pembelajaran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kursus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jam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kredit</a:t>
                      </a:r>
                      <a:endParaRPr lang="en-MY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03001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F5D41-CD51-428D-A7CB-1E208F50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36" y="643467"/>
            <a:ext cx="9397699" cy="5571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08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79CBD-E5B8-4F18-8982-5CF36849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41" y="713257"/>
            <a:ext cx="9580880" cy="557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6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901E8-BD94-4982-B952-D4EE24E5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MY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68D4-7FF7-4340-89E8-7B1000402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endParaRPr lang="en-MY" sz="20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AE597-5DEE-4866-A9F2-F1ED7D379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56942"/>
            <a:ext cx="10905065" cy="5944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379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05606E-0C01-4758-92B7-DEBFF0CFD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77" r="1" b="21550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3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B6015-F755-48A5-A0AD-DF3DE4C6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Terima</a:t>
            </a: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Kasih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46AB4-9C25-4869-A653-EEE36A81A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208" y="14626"/>
            <a:ext cx="6410515" cy="45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ms-MY" sz="2800" b="1" dirty="0">
                <a:latin typeface="Arial" panose="020B0604020202020204" pitchFamily="34" charset="0"/>
                <a:cs typeface="Arial" panose="020B0604020202020204" pitchFamily="34" charset="0"/>
              </a:rPr>
              <a:t>GARIS PANDUAN KELAS GANTIAN DALAM TALIAN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Kelas gantian dalam talian diadakan untuk menggantikan PdP yang telah dijadualkan secara bersemuka.</a:t>
            </a:r>
          </a:p>
          <a:p>
            <a:endParaRPr lang="ms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Merupakan kaedah pedagogi Pembelajaran Teradun (PT) yang berpusatkan pelajar dengan masa dan tempat pembelajaran lebih fleksibel.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61C2D-8F26-4561-8B4C-0E4FCE39B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981075"/>
            <a:ext cx="10905066" cy="5163798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Pelaksanaan kelas gantian perlu mempunyai gabungan 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TIGA (3)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elemen e-pembelajaran seperti berikut:</a:t>
            </a: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s-MY" b="1" dirty="0">
                <a:latin typeface="Arial" panose="020B0604020202020204" pitchFamily="34" charset="0"/>
                <a:cs typeface="Arial" panose="020B0604020202020204" pitchFamily="34" charset="0"/>
              </a:rPr>
              <a:t>Bahan pembelajaran (40%)</a:t>
            </a:r>
          </a:p>
          <a:p>
            <a:pPr lvl="1"/>
            <a:r>
              <a:rPr lang="ms-MY" b="1" dirty="0">
                <a:latin typeface="Arial" panose="020B0604020202020204" pitchFamily="34" charset="0"/>
                <a:cs typeface="Arial" panose="020B0604020202020204" pitchFamily="34" charset="0"/>
              </a:rPr>
              <a:t>Aktiviti pembelajaran (40%)</a:t>
            </a:r>
          </a:p>
          <a:p>
            <a:pPr lvl="1"/>
            <a:r>
              <a:rPr lang="ms-MY" b="1" dirty="0">
                <a:latin typeface="Arial" panose="020B0604020202020204" pitchFamily="34" charset="0"/>
                <a:cs typeface="Arial" panose="020B0604020202020204" pitchFamily="34" charset="0"/>
              </a:rPr>
              <a:t>Pentaksiran (20%)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sz="2000" dirty="0"/>
          </a:p>
          <a:p>
            <a:endParaRPr lang="en-MY" sz="2000" dirty="0"/>
          </a:p>
          <a:p>
            <a:endParaRPr lang="en-MY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6E3229-3C26-46F1-945F-1CF6A5701FB8}"/>
              </a:ext>
            </a:extLst>
          </p:cNvPr>
          <p:cNvSpPr/>
          <p:nvPr/>
        </p:nvSpPr>
        <p:spPr>
          <a:xfrm>
            <a:off x="643467" y="1536174"/>
            <a:ext cx="10905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1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ms-MY" sz="3600" b="1" dirty="0">
                <a:latin typeface="Arial" panose="020B0604020202020204" pitchFamily="34" charset="0"/>
                <a:cs typeface="Arial" panose="020B0604020202020204" pitchFamily="34" charset="0"/>
              </a:rPr>
              <a:t>Bahan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E-nota (pdf, ppt, doc), rakaman video / audio / skrin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youtube, video pembelajaran secara rakaman sendiri, 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syarahan secara langsung, kandungan interaktif digital dan lain-lain yang bersesuaian. </a:t>
            </a:r>
          </a:p>
          <a:p>
            <a:endParaRPr lang="ms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Ini bertujuan membolehkan pelajar membuat pembelajaran kendiri berkaitan sesuatu topik berdasarkan bahan yang telah disediakan oleh pensyarah/pengajar.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1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ms-MY" sz="3600" b="1" dirty="0">
                <a:latin typeface="Arial" panose="020B0604020202020204" pitchFamily="34" charset="0"/>
                <a:cs typeface="Arial" panose="020B0604020202020204" pitchFamily="34" charset="0"/>
              </a:rPr>
              <a:t>Aktiviti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Forum, padlet, telesidang (teks, video atau audio), dan lain-lain yang bersesuaian. </a:t>
            </a:r>
          </a:p>
          <a:p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Aplikasi zoom, webinar, skype, live facebook, aplikasi whatsapp etc</a:t>
            </a:r>
          </a:p>
          <a:p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Bertujuan untuk mewujudkan sesi interaksi dua hala antara pelajar dan pensyarah sama ada untuk bertanyakan soalan ataupun membuat perbincangan lanjut berkaitan sesuatu topik</a:t>
            </a:r>
            <a:r>
              <a:rPr lang="ms-MY" sz="2000" dirty="0"/>
              <a:t>.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0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ms-MY" sz="3600" b="1" dirty="0">
                <a:latin typeface="Arial" panose="020B0604020202020204" pitchFamily="34" charset="0"/>
                <a:cs typeface="Arial" panose="020B0604020202020204" pitchFamily="34" charset="0"/>
              </a:rPr>
              <a:t>Pentaksiran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Hendaklah membuat kuiz, forum, tugasan, penilaian, refleksi, dan lain-lain yang bersesuaian. </a:t>
            </a:r>
          </a:p>
          <a:p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Bertujuan untuk membantu pensyarah memantau pembelajaran pelajar di samping memastikan keberhasilan pelajar dalam memahami topik yang telah disediakan.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150A2-1386-42BA-968E-A6BFF0DA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Pengajaran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PdP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Talian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A8C224-078B-4266-B3AF-92D1590D5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840" y="1323974"/>
            <a:ext cx="10454640" cy="521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7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3D2E9-4BCA-4D35-81C9-EDB3D8CA5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endParaRPr lang="en-MY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48BDE-CD47-49BC-8A01-0972EB4B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4" y="889602"/>
            <a:ext cx="10979572" cy="56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29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29856-D959-4949-839A-85FB12BD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en-MY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6A8E-6AB6-4599-84A1-32483C49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endParaRPr lang="en-MY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F4EB8-8748-4EB5-8DDA-2A446278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828675"/>
            <a:ext cx="10999893" cy="548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88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300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1_Office Theme</vt:lpstr>
      <vt:lpstr>PANDUAN  PENGAJARAN DAN PEMBELAJARAN (PdP) SECARA DALAM TALIAN FKI   </vt:lpstr>
      <vt:lpstr>GARIS PANDUAN KELAS GANTIAN DALAM TALIAN</vt:lpstr>
      <vt:lpstr>PowerPoint Presentation</vt:lpstr>
      <vt:lpstr>Bahan pembelajaran</vt:lpstr>
      <vt:lpstr>Aktiviti pembelajaran</vt:lpstr>
      <vt:lpstr>Pentaksiran</vt:lpstr>
      <vt:lpstr>Pengajaran dan Pembelajaran (PdP) Secara dalam Talian</vt:lpstr>
      <vt:lpstr>PowerPoint Presentation</vt:lpstr>
      <vt:lpstr>PowerPoint Presentation</vt:lpstr>
      <vt:lpstr>Contoh pengiraan bagi kursus 2 jam kredit: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PANDUAN  PENGAJARAN DAN PEMBELAJARAN (PdP) SECARA DALAM TALIAN</dc:title>
  <dc:creator>v2020</dc:creator>
  <cp:lastModifiedBy>Nadhirah</cp:lastModifiedBy>
  <cp:revision>5</cp:revision>
  <dcterms:created xsi:type="dcterms:W3CDTF">2020-08-12T02:11:21Z</dcterms:created>
  <dcterms:modified xsi:type="dcterms:W3CDTF">2023-07-31T05:10:03Z</dcterms:modified>
</cp:coreProperties>
</file>