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notesMasterIdLst>
    <p:notesMasterId r:id="rId11"/>
  </p:notesMasterIdLst>
  <p:handoutMasterIdLst>
    <p:handoutMasterId r:id="rId12"/>
  </p:handoutMasterIdLst>
  <p:sldIdLst>
    <p:sldId id="370" r:id="rId2"/>
    <p:sldId id="342" r:id="rId3"/>
    <p:sldId id="347" r:id="rId4"/>
    <p:sldId id="343" r:id="rId5"/>
    <p:sldId id="349" r:id="rId6"/>
    <p:sldId id="350" r:id="rId7"/>
    <p:sldId id="351" r:id="rId8"/>
    <p:sldId id="356" r:id="rId9"/>
    <p:sldId id="3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ms-MY"/>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FF848CF-2B0F-4B5D-B545-35AC7E1AF2F8}" type="datetimeFigureOut">
              <a:rPr lang="ms-MY" smtClean="0"/>
              <a:t>26/10/2020</a:t>
            </a:fld>
            <a:endParaRPr lang="ms-MY"/>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ms-MY"/>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4834408-DC97-4CE2-BEB7-BD565A7B5DA6}" type="slidenum">
              <a:rPr lang="ms-MY" smtClean="0"/>
              <a:t>‹#›</a:t>
            </a:fld>
            <a:endParaRPr lang="ms-MY"/>
          </a:p>
        </p:txBody>
      </p:sp>
    </p:spTree>
    <p:extLst>
      <p:ext uri="{BB962C8B-B14F-4D97-AF65-F5344CB8AC3E}">
        <p14:creationId xmlns:p14="http://schemas.microsoft.com/office/powerpoint/2010/main" val="38458595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B48C66-77B0-47B1-842A-2B4071F663BD}" type="datetimeFigureOut">
              <a:rPr lang="en-MY" smtClean="0"/>
              <a:t>26/10/2020</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F04D45-4A7D-47CB-9CB9-F5C9CDDC013A}" type="slidenum">
              <a:rPr lang="en-MY" smtClean="0"/>
              <a:t>‹#›</a:t>
            </a:fld>
            <a:endParaRPr lang="en-MY"/>
          </a:p>
        </p:txBody>
      </p:sp>
    </p:spTree>
    <p:extLst>
      <p:ext uri="{BB962C8B-B14F-4D97-AF65-F5344CB8AC3E}">
        <p14:creationId xmlns:p14="http://schemas.microsoft.com/office/powerpoint/2010/main" val="277479355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94575F0F-4C46-4A9F-9566-A44F0D1302A1}" type="datetime1">
              <a:rPr lang="en-MY" smtClean="0"/>
              <a:t>26/10/2020</a:t>
            </a:fld>
            <a:endParaRPr lang="en-MY"/>
          </a:p>
        </p:txBody>
      </p:sp>
      <p:sp>
        <p:nvSpPr>
          <p:cNvPr id="17" name="Footer Placeholder 16"/>
          <p:cNvSpPr>
            <a:spLocks noGrp="1"/>
          </p:cNvSpPr>
          <p:nvPr>
            <p:ph type="ftr" sz="quarter" idx="11"/>
          </p:nvPr>
        </p:nvSpPr>
        <p:spPr>
          <a:xfrm>
            <a:off x="2898648" y="6355080"/>
            <a:ext cx="3474720" cy="365760"/>
          </a:xfrm>
        </p:spPr>
        <p:txBody>
          <a:bodyPr/>
          <a:lstStyle/>
          <a:p>
            <a:endParaRPr lang="en-MY"/>
          </a:p>
        </p:txBody>
      </p:sp>
      <p:sp>
        <p:nvSpPr>
          <p:cNvPr id="29" name="Slide Number Placeholder 28"/>
          <p:cNvSpPr>
            <a:spLocks noGrp="1"/>
          </p:cNvSpPr>
          <p:nvPr>
            <p:ph type="sldNum" sz="quarter" idx="12"/>
          </p:nvPr>
        </p:nvSpPr>
        <p:spPr>
          <a:xfrm>
            <a:off x="1216152" y="6355080"/>
            <a:ext cx="1219200" cy="365760"/>
          </a:xfrm>
        </p:spPr>
        <p:txBody>
          <a:bodyPr/>
          <a:lstStyle/>
          <a:p>
            <a:fld id="{460240D3-A931-48D5-9108-245B138FB864}" type="slidenum">
              <a:rPr lang="en-MY" smtClean="0"/>
              <a:t>‹#›</a:t>
            </a:fld>
            <a:endParaRPr lang="en-MY"/>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A53F67-EC32-40EF-8F9E-6697D1B343FE}" type="datetime1">
              <a:rPr lang="en-MY" smtClean="0"/>
              <a:t>26/10/2020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60240D3-A931-48D5-9108-245B138FB864}" type="slidenum">
              <a:rPr lang="en-MY" smtClean="0"/>
              <a:t>‹#›</a:t>
            </a:fld>
            <a:endParaRPr lang="en-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9A4CE1E-5993-4092-A7DD-28FEA8B3725A}" type="datetime1">
              <a:rPr lang="en-MY" smtClean="0"/>
              <a:t>26/10/2020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60240D3-A931-48D5-9108-245B138FB864}" type="slidenum">
              <a:rPr lang="en-MY" smtClean="0"/>
              <a:t>‹#›</a:t>
            </a:fld>
            <a:endParaRPr lang="en-MY"/>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86622D4-8004-4518-BB0E-5449FB194348}" type="datetime1">
              <a:rPr lang="en-MY" smtClean="0"/>
              <a:t>26/10/2020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460240D3-A931-48D5-9108-245B138FB864}" type="slidenum">
              <a:rPr lang="en-MY" smtClean="0"/>
              <a:t>‹#›</a:t>
            </a:fld>
            <a:endParaRPr lang="en-MY"/>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03D35F7-D2CE-4F90-A7C2-6379657917B7}" type="datetime1">
              <a:rPr lang="en-MY" smtClean="0"/>
              <a:t>26/10/2020</a:t>
            </a:fld>
            <a:endParaRPr lang="en-MY"/>
          </a:p>
        </p:txBody>
      </p:sp>
      <p:sp>
        <p:nvSpPr>
          <p:cNvPr id="5" name="Footer Placeholder 4"/>
          <p:cNvSpPr>
            <a:spLocks noGrp="1"/>
          </p:cNvSpPr>
          <p:nvPr>
            <p:ph type="ftr" sz="quarter" idx="11"/>
          </p:nvPr>
        </p:nvSpPr>
        <p:spPr>
          <a:xfrm>
            <a:off x="2898648" y="6355080"/>
            <a:ext cx="3474720" cy="365760"/>
          </a:xfrm>
        </p:spPr>
        <p:txBody>
          <a:bodyPr/>
          <a:lstStyle/>
          <a:p>
            <a:endParaRPr lang="en-MY"/>
          </a:p>
        </p:txBody>
      </p:sp>
      <p:sp>
        <p:nvSpPr>
          <p:cNvPr id="6" name="Slide Number Placeholder 5"/>
          <p:cNvSpPr>
            <a:spLocks noGrp="1"/>
          </p:cNvSpPr>
          <p:nvPr>
            <p:ph type="sldNum" sz="quarter" idx="12"/>
          </p:nvPr>
        </p:nvSpPr>
        <p:spPr>
          <a:xfrm>
            <a:off x="1069848" y="6355080"/>
            <a:ext cx="1520952" cy="365760"/>
          </a:xfrm>
        </p:spPr>
        <p:txBody>
          <a:bodyPr/>
          <a:lstStyle/>
          <a:p>
            <a:fld id="{460240D3-A931-48D5-9108-245B138FB864}" type="slidenum">
              <a:rPr lang="en-MY" smtClean="0"/>
              <a:t>‹#›</a:t>
            </a:fld>
            <a:endParaRPr lang="en-MY"/>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3DBC6B4-15E5-49AE-B1CF-8C7C3EB41F0B}" type="datetime1">
              <a:rPr lang="en-MY" smtClean="0"/>
              <a:t>26/10/2020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60240D3-A931-48D5-9108-245B138FB864}" type="slidenum">
              <a:rPr lang="en-MY" smtClean="0"/>
              <a:t>‹#›</a:t>
            </a:fld>
            <a:endParaRPr lang="en-MY"/>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E99AA0B-CC90-4289-B65B-DB11D714CE33}" type="datetime1">
              <a:rPr lang="en-MY" smtClean="0"/>
              <a:t>26/10/2020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460240D3-A931-48D5-9108-245B138FB864}" type="slidenum">
              <a:rPr lang="en-MY" smtClean="0"/>
              <a:t>‹#›</a:t>
            </a:fld>
            <a:endParaRPr lang="en-MY"/>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B6B637F-D385-484F-8451-39430C88B37C}" type="datetime1">
              <a:rPr lang="en-MY" smtClean="0"/>
              <a:t>26/10/2020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460240D3-A931-48D5-9108-245B138FB864}" type="slidenum">
              <a:rPr lang="en-MY" smtClean="0"/>
              <a:t>‹#›</a:t>
            </a:fld>
            <a:endParaRPr lang="en-MY"/>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5CCEC3-0B52-40D3-ADE6-DDDC0277F9A3}" type="datetime1">
              <a:rPr lang="en-MY" smtClean="0"/>
              <a:t>26/10/2020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460240D3-A931-48D5-9108-245B138FB864}" type="slidenum">
              <a:rPr lang="en-MY" smtClean="0"/>
              <a:t>‹#›</a:t>
            </a:fld>
            <a:endParaRPr lang="en-MY"/>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E807B0-EAC5-42F6-89CC-B1795B157AFB}" type="datetime1">
              <a:rPr lang="en-MY" smtClean="0"/>
              <a:t>26/10/2020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60240D3-A931-48D5-9108-245B138FB864}" type="slidenum">
              <a:rPr lang="en-MY" smtClean="0"/>
              <a:t>‹#›</a:t>
            </a:fld>
            <a:endParaRPr lang="en-MY"/>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52CDC2-267F-40CD-8420-EB040AA5BA6E}" type="datetime1">
              <a:rPr lang="en-MY" smtClean="0"/>
              <a:t>26/10/2020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460240D3-A931-48D5-9108-245B138FB864}" type="slidenum">
              <a:rPr lang="en-MY" smtClean="0"/>
              <a:t>‹#›</a:t>
            </a:fld>
            <a:endParaRPr lang="en-MY"/>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EEE3E5B-62FE-4455-816B-C85C5E6441EA}" type="datetime1">
              <a:rPr lang="en-MY" smtClean="0"/>
              <a:t>26/10/2020</a:t>
            </a:fld>
            <a:endParaRPr lang="en-MY"/>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MY"/>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60240D3-A931-48D5-9108-245B138FB864}" type="slidenum">
              <a:rPr lang="en-MY" smtClean="0"/>
              <a:t>‹#›</a:t>
            </a:fld>
            <a:endParaRPr lang="en-MY"/>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719"/>
            <a:ext cx="9144000" cy="6786562"/>
          </a:xfrm>
          <a:prstGeom prst="rect">
            <a:avLst/>
          </a:prstGeom>
          <a:ln>
            <a:noFill/>
          </a:ln>
          <a:effectLst>
            <a:outerShdw blurRad="292100" dist="139700" dir="2700000" algn="tl" rotWithShape="0">
              <a:srgbClr val="333333">
                <a:alpha val="65000"/>
              </a:srgbClr>
            </a:outerShdw>
          </a:effectLst>
        </p:spPr>
      </p:pic>
      <p:sp>
        <p:nvSpPr>
          <p:cNvPr id="5" name="Title 4"/>
          <p:cNvSpPr>
            <a:spLocks noGrp="1"/>
          </p:cNvSpPr>
          <p:nvPr>
            <p:ph type="title"/>
          </p:nvPr>
        </p:nvSpPr>
        <p:spPr>
          <a:xfrm>
            <a:off x="0" y="0"/>
            <a:ext cx="9144000" cy="1143000"/>
          </a:xfrm>
          <a:solidFill>
            <a:schemeClr val="accent1">
              <a:lumMod val="60000"/>
              <a:lumOff val="40000"/>
            </a:schemeClr>
          </a:solidFill>
        </p:spPr>
        <p:txBody>
          <a:bodyPr>
            <a:normAutofit/>
          </a:bodyPr>
          <a:lstStyle/>
          <a:p>
            <a:r>
              <a:rPr lang="en-MY" dirty="0" smtClean="0">
                <a:latin typeface="Bahnschrift SemiBold" panose="020B0502040204020203" pitchFamily="34" charset="0"/>
              </a:rPr>
              <a:t>Chapter 1:</a:t>
            </a:r>
            <a:br>
              <a:rPr lang="en-MY" dirty="0" smtClean="0">
                <a:latin typeface="Bahnschrift SemiBold" panose="020B0502040204020203" pitchFamily="34" charset="0"/>
              </a:rPr>
            </a:br>
            <a:r>
              <a:rPr lang="en-MY" dirty="0" smtClean="0">
                <a:latin typeface="Bahnschrift SemiBold" panose="020B0502040204020203" pitchFamily="34" charset="0"/>
              </a:rPr>
              <a:t>Introduction to Research</a:t>
            </a:r>
            <a:endParaRPr lang="en-MY" dirty="0">
              <a:latin typeface="Bahnschrift SemiBold" panose="020B0502040204020203" pitchFamily="34" charset="0"/>
            </a:endParaRPr>
          </a:p>
        </p:txBody>
      </p:sp>
      <p:sp>
        <p:nvSpPr>
          <p:cNvPr id="2" name="Slide Number Placeholder 1"/>
          <p:cNvSpPr>
            <a:spLocks noGrp="1"/>
          </p:cNvSpPr>
          <p:nvPr>
            <p:ph type="sldNum" sz="quarter" idx="12"/>
          </p:nvPr>
        </p:nvSpPr>
        <p:spPr/>
        <p:txBody>
          <a:bodyPr/>
          <a:lstStyle/>
          <a:p>
            <a:fld id="{460240D3-A931-48D5-9108-245B138FB864}" type="slidenum">
              <a:rPr lang="en-MY" smtClean="0"/>
              <a:t>1</a:t>
            </a:fld>
            <a:endParaRPr lang="en-MY"/>
          </a:p>
        </p:txBody>
      </p:sp>
    </p:spTree>
    <p:extLst>
      <p:ext uri="{BB962C8B-B14F-4D97-AF65-F5344CB8AC3E}">
        <p14:creationId xmlns:p14="http://schemas.microsoft.com/office/powerpoint/2010/main" val="209488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1772816"/>
            <a:ext cx="7416824" cy="2277547"/>
          </a:xfrm>
          <a:prstGeom prst="rect">
            <a:avLst/>
          </a:prstGeom>
          <a:noFill/>
        </p:spPr>
        <p:txBody>
          <a:bodyPr wrap="square" rtlCol="0">
            <a:spAutoFit/>
          </a:bodyPr>
          <a:lstStyle/>
          <a:p>
            <a:pPr marL="446088" indent="-446088">
              <a:spcAft>
                <a:spcPts val="1200"/>
              </a:spcAft>
              <a:buFont typeface="+mj-lt"/>
              <a:buAutoNum type="arabicPeriod"/>
            </a:pPr>
            <a:r>
              <a:rPr lang="ms-MY" sz="2800" dirty="0" smtClean="0">
                <a:solidFill>
                  <a:schemeClr val="accent1">
                    <a:lumMod val="50000"/>
                  </a:schemeClr>
                </a:solidFill>
                <a:latin typeface="Arial" pitchFamily="34" charset="0"/>
                <a:cs typeface="Arial" pitchFamily="34" charset="0"/>
              </a:rPr>
              <a:t>What is research?</a:t>
            </a:r>
            <a:endParaRPr lang="ms-MY" sz="2800" dirty="0">
              <a:solidFill>
                <a:schemeClr val="accent1">
                  <a:lumMod val="50000"/>
                </a:schemeClr>
              </a:solidFill>
              <a:latin typeface="Arial" pitchFamily="34" charset="0"/>
              <a:cs typeface="Arial" pitchFamily="34" charset="0"/>
            </a:endParaRPr>
          </a:p>
          <a:p>
            <a:pPr marL="446088" indent="-446088">
              <a:spcAft>
                <a:spcPts val="1200"/>
              </a:spcAft>
              <a:buFont typeface="+mj-lt"/>
              <a:buAutoNum type="arabicPeriod"/>
            </a:pPr>
            <a:r>
              <a:rPr lang="en-US" sz="2800" dirty="0" smtClean="0">
                <a:solidFill>
                  <a:schemeClr val="accent1">
                    <a:lumMod val="50000"/>
                  </a:schemeClr>
                </a:solidFill>
                <a:latin typeface="Arial" pitchFamily="34" charset="0"/>
                <a:cs typeface="Arial" pitchFamily="34" charset="0"/>
              </a:rPr>
              <a:t>Why you need to do research?</a:t>
            </a:r>
            <a:endParaRPr lang="en-US" sz="2800" dirty="0" smtClean="0">
              <a:solidFill>
                <a:schemeClr val="accent1">
                  <a:lumMod val="50000"/>
                </a:schemeClr>
              </a:solidFill>
              <a:latin typeface="Arial" pitchFamily="34" charset="0"/>
              <a:cs typeface="Arial" pitchFamily="34" charset="0"/>
            </a:endParaRPr>
          </a:p>
          <a:p>
            <a:pPr marL="446088" indent="-446088">
              <a:spcAft>
                <a:spcPts val="1200"/>
              </a:spcAft>
              <a:buFont typeface="+mj-lt"/>
              <a:buAutoNum type="arabicPeriod"/>
            </a:pPr>
            <a:r>
              <a:rPr lang="en-US" sz="2800" dirty="0" smtClean="0">
                <a:solidFill>
                  <a:schemeClr val="accent1">
                    <a:lumMod val="50000"/>
                  </a:schemeClr>
                </a:solidFill>
                <a:latin typeface="Arial" pitchFamily="34" charset="0"/>
                <a:cs typeface="Arial" pitchFamily="34" charset="0"/>
              </a:rPr>
              <a:t>How to do research?</a:t>
            </a:r>
            <a:endParaRPr lang="en-US" sz="2800" dirty="0" smtClean="0">
              <a:solidFill>
                <a:schemeClr val="accent1">
                  <a:lumMod val="50000"/>
                </a:schemeClr>
              </a:solidFill>
              <a:latin typeface="Arial" pitchFamily="34" charset="0"/>
              <a:cs typeface="Arial" pitchFamily="34" charset="0"/>
            </a:endParaRPr>
          </a:p>
          <a:p>
            <a:pPr marL="446088" indent="-446088">
              <a:spcAft>
                <a:spcPts val="1200"/>
              </a:spcAft>
              <a:buFont typeface="+mj-lt"/>
              <a:buAutoNum type="arabicPeriod"/>
            </a:pPr>
            <a:r>
              <a:rPr lang="en-US" sz="2800" dirty="0" smtClean="0">
                <a:solidFill>
                  <a:schemeClr val="accent1">
                    <a:lumMod val="50000"/>
                  </a:schemeClr>
                </a:solidFill>
                <a:latin typeface="Arial" pitchFamily="34" charset="0"/>
                <a:cs typeface="Arial" pitchFamily="34" charset="0"/>
              </a:rPr>
              <a:t>A Research Process</a:t>
            </a:r>
            <a:endParaRPr lang="en-US" sz="2800" dirty="0" smtClean="0">
              <a:solidFill>
                <a:schemeClr val="accent1">
                  <a:lumMod val="50000"/>
                </a:schemeClr>
              </a:solidFill>
              <a:latin typeface="Arial" pitchFamily="34" charset="0"/>
              <a:cs typeface="Arial" pitchFamily="34" charset="0"/>
            </a:endParaRPr>
          </a:p>
        </p:txBody>
      </p:sp>
      <p:sp>
        <p:nvSpPr>
          <p:cNvPr id="3" name="TextBox 2"/>
          <p:cNvSpPr txBox="1"/>
          <p:nvPr/>
        </p:nvSpPr>
        <p:spPr>
          <a:xfrm>
            <a:off x="0" y="529516"/>
            <a:ext cx="9144000" cy="523220"/>
          </a:xfrm>
          <a:prstGeom prst="rect">
            <a:avLst/>
          </a:prstGeom>
          <a:solidFill>
            <a:schemeClr val="bg1">
              <a:lumMod val="50000"/>
            </a:schemeClr>
          </a:solidFill>
        </p:spPr>
        <p:txBody>
          <a:bodyPr wrap="square" rtlCol="0">
            <a:spAutoFit/>
          </a:bodyPr>
          <a:lstStyle/>
          <a:p>
            <a:pPr algn="ctr">
              <a:spcBef>
                <a:spcPts val="300"/>
              </a:spcBef>
              <a:spcAft>
                <a:spcPts val="300"/>
              </a:spcAft>
            </a:pPr>
            <a:r>
              <a:rPr lang="en-MY" sz="2800" b="1" dirty="0" smtClean="0">
                <a:solidFill>
                  <a:schemeClr val="accent4">
                    <a:lumMod val="20000"/>
                    <a:lumOff val="80000"/>
                  </a:schemeClr>
                </a:solidFill>
                <a:latin typeface="Arial" pitchFamily="34" charset="0"/>
                <a:cs typeface="Arial" pitchFamily="34" charset="0"/>
              </a:rPr>
              <a:t>CHAPTER OUTLINES:</a:t>
            </a:r>
          </a:p>
        </p:txBody>
      </p:sp>
      <p:sp>
        <p:nvSpPr>
          <p:cNvPr id="4" name="Slide Number Placeholder 3"/>
          <p:cNvSpPr>
            <a:spLocks noGrp="1"/>
          </p:cNvSpPr>
          <p:nvPr>
            <p:ph type="sldNum" sz="quarter" idx="12"/>
          </p:nvPr>
        </p:nvSpPr>
        <p:spPr/>
        <p:txBody>
          <a:bodyPr/>
          <a:lstStyle/>
          <a:p>
            <a:fld id="{460240D3-A931-48D5-9108-245B138FB864}" type="slidenum">
              <a:rPr lang="en-MY" smtClean="0"/>
              <a:t>2</a:t>
            </a:fld>
            <a:endParaRPr lang="en-MY"/>
          </a:p>
        </p:txBody>
      </p:sp>
    </p:spTree>
    <p:extLst>
      <p:ext uri="{BB962C8B-B14F-4D97-AF65-F5344CB8AC3E}">
        <p14:creationId xmlns:p14="http://schemas.microsoft.com/office/powerpoint/2010/main" val="3138617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3417" y="2420888"/>
            <a:ext cx="6574967" cy="1682192"/>
          </a:xfrm>
          <a:prstGeom prst="rect">
            <a:avLst/>
          </a:prstGeom>
          <a:noFill/>
        </p:spPr>
        <p:txBody>
          <a:bodyPr wrap="square" rtlCol="0">
            <a:spAutoFit/>
          </a:bodyPr>
          <a:lstStyle/>
          <a:p>
            <a:pPr algn="ctr">
              <a:lnSpc>
                <a:spcPct val="200000"/>
              </a:lnSpc>
              <a:spcAft>
                <a:spcPts val="1200"/>
              </a:spcAft>
            </a:pPr>
            <a:r>
              <a:rPr lang="en-US" sz="2800" dirty="0" smtClean="0">
                <a:solidFill>
                  <a:schemeClr val="accent1">
                    <a:lumMod val="50000"/>
                  </a:schemeClr>
                </a:solidFill>
                <a:latin typeface="Arial" pitchFamily="34" charset="0"/>
                <a:cs typeface="Arial" pitchFamily="34" charset="0"/>
              </a:rPr>
              <a:t>Explain different research approaches and methodologies</a:t>
            </a:r>
            <a:endParaRPr lang="en-MY" sz="2800" dirty="0">
              <a:solidFill>
                <a:schemeClr val="accent1">
                  <a:lumMod val="50000"/>
                </a:schemeClr>
              </a:solidFill>
              <a:latin typeface="Arial" pitchFamily="34" charset="0"/>
              <a:cs typeface="Arial" pitchFamily="34" charset="0"/>
            </a:endParaRPr>
          </a:p>
        </p:txBody>
      </p:sp>
      <p:sp>
        <p:nvSpPr>
          <p:cNvPr id="3" name="TextBox 2"/>
          <p:cNvSpPr txBox="1"/>
          <p:nvPr/>
        </p:nvSpPr>
        <p:spPr>
          <a:xfrm>
            <a:off x="0" y="529516"/>
            <a:ext cx="9144000" cy="523220"/>
          </a:xfrm>
          <a:prstGeom prst="rect">
            <a:avLst/>
          </a:prstGeom>
          <a:solidFill>
            <a:schemeClr val="bg1">
              <a:lumMod val="50000"/>
            </a:schemeClr>
          </a:solidFill>
        </p:spPr>
        <p:txBody>
          <a:bodyPr wrap="square" rtlCol="0">
            <a:spAutoFit/>
          </a:bodyPr>
          <a:lstStyle/>
          <a:p>
            <a:pPr algn="ctr">
              <a:spcBef>
                <a:spcPts val="300"/>
              </a:spcBef>
              <a:spcAft>
                <a:spcPts val="300"/>
              </a:spcAft>
            </a:pPr>
            <a:r>
              <a:rPr lang="en-MY" sz="2800" b="1" dirty="0" smtClean="0">
                <a:solidFill>
                  <a:schemeClr val="accent4">
                    <a:lumMod val="20000"/>
                    <a:lumOff val="80000"/>
                  </a:schemeClr>
                </a:solidFill>
                <a:latin typeface="Arial" pitchFamily="34" charset="0"/>
                <a:cs typeface="Arial" pitchFamily="34" charset="0"/>
              </a:rPr>
              <a:t>LEARNING OBJECTIVES:</a:t>
            </a:r>
          </a:p>
        </p:txBody>
      </p:sp>
      <p:sp>
        <p:nvSpPr>
          <p:cNvPr id="4" name="Slide Number Placeholder 3"/>
          <p:cNvSpPr>
            <a:spLocks noGrp="1"/>
          </p:cNvSpPr>
          <p:nvPr>
            <p:ph type="sldNum" sz="quarter" idx="12"/>
          </p:nvPr>
        </p:nvSpPr>
        <p:spPr/>
        <p:txBody>
          <a:bodyPr/>
          <a:lstStyle/>
          <a:p>
            <a:fld id="{460240D3-A931-48D5-9108-245B138FB864}" type="slidenum">
              <a:rPr lang="en-MY" smtClean="0"/>
              <a:t>3</a:t>
            </a:fld>
            <a:endParaRPr lang="en-MY"/>
          </a:p>
        </p:txBody>
      </p:sp>
    </p:spTree>
    <p:extLst>
      <p:ext uri="{BB962C8B-B14F-4D97-AF65-F5344CB8AC3E}">
        <p14:creationId xmlns:p14="http://schemas.microsoft.com/office/powerpoint/2010/main" val="33937616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87" y="421420"/>
            <a:ext cx="9144000" cy="523220"/>
          </a:xfrm>
          <a:prstGeom prst="rect">
            <a:avLst/>
          </a:prstGeom>
          <a:solidFill>
            <a:schemeClr val="accent6">
              <a:lumMod val="75000"/>
            </a:schemeClr>
          </a:solidFill>
        </p:spPr>
        <p:txBody>
          <a:bodyPr wrap="square" rtlCol="0">
            <a:spAutoFit/>
          </a:bodyPr>
          <a:lstStyle/>
          <a:p>
            <a:pPr algn="ctr">
              <a:spcBef>
                <a:spcPts val="300"/>
              </a:spcBef>
              <a:spcAft>
                <a:spcPts val="300"/>
              </a:spcAft>
            </a:pPr>
            <a:endParaRPr lang="en-MY" sz="2800" b="1" dirty="0" smtClean="0">
              <a:solidFill>
                <a:srgbClr val="002060"/>
              </a:solidFill>
              <a:latin typeface="Arial" pitchFamily="34" charset="0"/>
              <a:cs typeface="Arial" pitchFamily="34" charset="0"/>
            </a:endParaRPr>
          </a:p>
        </p:txBody>
      </p:sp>
      <p:sp>
        <p:nvSpPr>
          <p:cNvPr id="4" name="Rectangle 2"/>
          <p:cNvSpPr txBox="1">
            <a:spLocks noChangeArrowheads="1"/>
          </p:cNvSpPr>
          <p:nvPr/>
        </p:nvSpPr>
        <p:spPr>
          <a:xfrm>
            <a:off x="438944" y="332656"/>
            <a:ext cx="8229600" cy="756000"/>
          </a:xfrm>
          <a:prstGeom prst="rect">
            <a:avLst/>
          </a:prstGeom>
          <a:solidFill>
            <a:schemeClr val="accent1">
              <a:lumMod val="60000"/>
              <a:lumOff val="40000"/>
            </a:schemeClr>
          </a:solidFill>
          <a:ln w="76200">
            <a:solidFill>
              <a:schemeClr val="accent5">
                <a:lumMod val="50000"/>
              </a:schemeClr>
            </a:solidFill>
          </a:ln>
        </p:spPr>
        <p:txBody>
          <a:bodyPr anchor="ctr">
            <a:noAutofit/>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a:spcBef>
                <a:spcPts val="300"/>
              </a:spcBef>
              <a:spcAft>
                <a:spcPts val="300"/>
              </a:spcAft>
            </a:pPr>
            <a:r>
              <a:rPr lang="en-MY" sz="2800" b="1" dirty="0" smtClean="0">
                <a:solidFill>
                  <a:schemeClr val="bg1"/>
                </a:solidFill>
                <a:latin typeface="Arial" pitchFamily="34" charset="0"/>
                <a:cs typeface="Arial" pitchFamily="34" charset="0"/>
              </a:rPr>
              <a:t>WHAT IS RESEARCH?</a:t>
            </a:r>
            <a:endParaRPr lang="en-MY" sz="2800" b="1" dirty="0">
              <a:solidFill>
                <a:schemeClr val="bg1"/>
              </a:solidFill>
              <a:latin typeface="Arial" pitchFamily="34" charset="0"/>
              <a:cs typeface="Arial" pitchFamily="34" charset="0"/>
            </a:endParaRPr>
          </a:p>
        </p:txBody>
      </p:sp>
      <p:sp>
        <p:nvSpPr>
          <p:cNvPr id="6" name="TextBox 5"/>
          <p:cNvSpPr txBox="1"/>
          <p:nvPr/>
        </p:nvSpPr>
        <p:spPr>
          <a:xfrm>
            <a:off x="438944" y="1556792"/>
            <a:ext cx="8165504" cy="4247317"/>
          </a:xfrm>
          <a:prstGeom prst="rect">
            <a:avLst/>
          </a:prstGeom>
          <a:noFill/>
        </p:spPr>
        <p:txBody>
          <a:bodyPr wrap="square" rtlCol="0">
            <a:spAutoFit/>
          </a:bodyPr>
          <a:lstStyle/>
          <a:p>
            <a:pPr marL="457200" indent="-457200" algn="just">
              <a:spcAft>
                <a:spcPts val="1200"/>
              </a:spcAft>
              <a:buFont typeface="Arial" pitchFamily="34" charset="0"/>
              <a:buChar char="•"/>
            </a:pPr>
            <a:r>
              <a:rPr lang="en-MY" sz="2400" dirty="0" smtClean="0">
                <a:latin typeface="Arial" pitchFamily="34" charset="0"/>
                <a:cs typeface="Arial" pitchFamily="34" charset="0"/>
              </a:rPr>
              <a:t>Research is the intellectual application of the investigation of a matter.</a:t>
            </a:r>
            <a:endParaRPr lang="en-MY" sz="2400" dirty="0" smtClean="0">
              <a:latin typeface="Arial" pitchFamily="34" charset="0"/>
              <a:cs typeface="Arial" pitchFamily="34" charset="0"/>
            </a:endParaRPr>
          </a:p>
          <a:p>
            <a:pPr marL="457200" indent="-457200" algn="just">
              <a:spcAft>
                <a:spcPts val="1200"/>
              </a:spcAft>
              <a:buFont typeface="Arial" pitchFamily="34" charset="0"/>
              <a:buChar char="•"/>
            </a:pPr>
            <a:r>
              <a:rPr lang="en-MY" sz="2400" dirty="0" smtClean="0">
                <a:latin typeface="Arial" pitchFamily="34" charset="0"/>
                <a:cs typeface="Arial" pitchFamily="34" charset="0"/>
              </a:rPr>
              <a:t>It is used for discovering, interpreting and development of methods and systems for the advancement in human knowledge.</a:t>
            </a:r>
            <a:endParaRPr lang="en-MY" sz="2400" dirty="0" smtClean="0">
              <a:latin typeface="Arial" pitchFamily="34" charset="0"/>
              <a:cs typeface="Arial" pitchFamily="34" charset="0"/>
            </a:endParaRPr>
          </a:p>
          <a:p>
            <a:pPr marL="457200" indent="-457200" algn="just">
              <a:spcAft>
                <a:spcPts val="1200"/>
              </a:spcAft>
              <a:buFont typeface="Arial" pitchFamily="34" charset="0"/>
              <a:buChar char="•"/>
            </a:pPr>
            <a:r>
              <a:rPr lang="en-MY" sz="2400" dirty="0" smtClean="0">
                <a:solidFill>
                  <a:srgbClr val="FF0000"/>
                </a:solidFill>
                <a:latin typeface="Arial" pitchFamily="34" charset="0"/>
                <a:cs typeface="Arial" pitchFamily="34" charset="0"/>
              </a:rPr>
              <a:t>Research is a search or investigation directed to the discovery of some facts </a:t>
            </a:r>
            <a:r>
              <a:rPr lang="en-MY" sz="2400" dirty="0" smtClean="0">
                <a:latin typeface="Arial" pitchFamily="34" charset="0"/>
                <a:cs typeface="Arial" pitchFamily="34" charset="0"/>
              </a:rPr>
              <a:t>– </a:t>
            </a:r>
            <a:r>
              <a:rPr lang="en-MY" sz="2400" dirty="0" smtClean="0">
                <a:solidFill>
                  <a:srgbClr val="0070C0"/>
                </a:solidFill>
                <a:latin typeface="Arial" pitchFamily="34" charset="0"/>
                <a:cs typeface="Arial" pitchFamily="34" charset="0"/>
              </a:rPr>
              <a:t>Oxford English Dictionary.</a:t>
            </a:r>
            <a:endParaRPr lang="en-MY" sz="2400" dirty="0" smtClean="0">
              <a:solidFill>
                <a:srgbClr val="0070C0"/>
              </a:solidFill>
              <a:latin typeface="Arial" pitchFamily="34" charset="0"/>
              <a:cs typeface="Arial" pitchFamily="34" charset="0"/>
            </a:endParaRPr>
          </a:p>
          <a:p>
            <a:pPr marL="457200" indent="-457200" algn="just">
              <a:spcAft>
                <a:spcPts val="1200"/>
              </a:spcAft>
              <a:buFont typeface="Arial" pitchFamily="34" charset="0"/>
              <a:buChar char="•"/>
            </a:pPr>
            <a:r>
              <a:rPr lang="en-MY" sz="2400" dirty="0" smtClean="0">
                <a:solidFill>
                  <a:srgbClr val="FF0000"/>
                </a:solidFill>
                <a:latin typeface="Arial" pitchFamily="34" charset="0"/>
                <a:cs typeface="Arial" pitchFamily="34" charset="0"/>
              </a:rPr>
              <a:t>Research is a systematic activity directed towards the discovery and the development of an organized body of knowledge </a:t>
            </a:r>
            <a:r>
              <a:rPr lang="en-MY" sz="2400" dirty="0" smtClean="0">
                <a:latin typeface="Arial" pitchFamily="34" charset="0"/>
                <a:cs typeface="Arial" pitchFamily="34" charset="0"/>
              </a:rPr>
              <a:t>– </a:t>
            </a:r>
            <a:r>
              <a:rPr lang="en-MY" sz="2400" dirty="0" smtClean="0">
                <a:solidFill>
                  <a:srgbClr val="0070C0"/>
                </a:solidFill>
                <a:latin typeface="Arial" pitchFamily="34" charset="0"/>
                <a:cs typeface="Arial" pitchFamily="34" charset="0"/>
              </a:rPr>
              <a:t>John Best.</a:t>
            </a:r>
            <a:endParaRPr lang="en-MY" sz="2400" dirty="0" smtClean="0">
              <a:solidFill>
                <a:srgbClr val="0070C0"/>
              </a:solidFill>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460240D3-A931-48D5-9108-245B138FB864}" type="slidenum">
              <a:rPr lang="en-MY" smtClean="0"/>
              <a:t>4</a:t>
            </a:fld>
            <a:endParaRPr lang="en-MY"/>
          </a:p>
        </p:txBody>
      </p:sp>
    </p:spTree>
    <p:extLst>
      <p:ext uri="{BB962C8B-B14F-4D97-AF65-F5344CB8AC3E}">
        <p14:creationId xmlns:p14="http://schemas.microsoft.com/office/powerpoint/2010/main" val="2003253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38944" y="764704"/>
            <a:ext cx="8165504" cy="5878532"/>
          </a:xfrm>
          <a:prstGeom prst="rect">
            <a:avLst/>
          </a:prstGeom>
          <a:noFill/>
        </p:spPr>
        <p:txBody>
          <a:bodyPr wrap="square" rtlCol="0">
            <a:spAutoFit/>
          </a:bodyPr>
          <a:lstStyle/>
          <a:p>
            <a:pPr marL="457200" indent="-457200" algn="just">
              <a:spcAft>
                <a:spcPts val="1200"/>
              </a:spcAft>
              <a:buFont typeface="Arial" pitchFamily="34" charset="0"/>
              <a:buChar char="•"/>
            </a:pPr>
            <a:r>
              <a:rPr lang="en-MY" sz="2400" dirty="0" smtClean="0">
                <a:solidFill>
                  <a:srgbClr val="00B0F0"/>
                </a:solidFill>
                <a:latin typeface="Arial" pitchFamily="34" charset="0"/>
                <a:cs typeface="Arial" pitchFamily="34" charset="0"/>
              </a:rPr>
              <a:t>Business Research </a:t>
            </a:r>
            <a:r>
              <a:rPr lang="en-MY" sz="2400" dirty="0" smtClean="0">
                <a:latin typeface="Arial" pitchFamily="34" charset="0"/>
                <a:cs typeface="Arial" pitchFamily="34" charset="0"/>
              </a:rPr>
              <a:t>– it is systematic inquiry that provides information to guide managerial decisions. It is a process of planning, acquiring, analysing and disseminating relevant data and information and insights to decision makers in ways that mobilize the organization to take appropriate actions that, in turn, maximize business performance. </a:t>
            </a:r>
          </a:p>
          <a:p>
            <a:pPr marL="457200" indent="-457200" algn="just">
              <a:spcAft>
                <a:spcPts val="1200"/>
              </a:spcAft>
              <a:buFont typeface="Arial" pitchFamily="34" charset="0"/>
              <a:buChar char="•"/>
            </a:pPr>
            <a:r>
              <a:rPr lang="en-MY" sz="2400" dirty="0" smtClean="0">
                <a:latin typeface="Arial" pitchFamily="34" charset="0"/>
                <a:cs typeface="Arial" pitchFamily="34" charset="0"/>
              </a:rPr>
              <a:t>Business research comprises a series of steps:</a:t>
            </a:r>
          </a:p>
          <a:p>
            <a:pPr lvl="1" algn="just">
              <a:spcAft>
                <a:spcPts val="1200"/>
              </a:spcAft>
            </a:pPr>
            <a:r>
              <a:rPr lang="en-MY" sz="2400" dirty="0" smtClean="0">
                <a:solidFill>
                  <a:srgbClr val="FFC000"/>
                </a:solidFill>
                <a:latin typeface="Arial" pitchFamily="34" charset="0"/>
                <a:cs typeface="Arial" pitchFamily="34" charset="0"/>
              </a:rPr>
              <a:t>First stage </a:t>
            </a:r>
            <a:r>
              <a:rPr lang="en-MY" sz="2400" dirty="0" smtClean="0">
                <a:latin typeface="Arial" pitchFamily="34" charset="0"/>
                <a:cs typeface="Arial" pitchFamily="34" charset="0"/>
              </a:rPr>
              <a:t>: to know where the problem areas exist in the organization and to identify as clearly specifically as possible that need to be studied and resolved.</a:t>
            </a:r>
          </a:p>
          <a:p>
            <a:pPr lvl="1" algn="just">
              <a:spcAft>
                <a:spcPts val="1200"/>
              </a:spcAft>
            </a:pPr>
            <a:r>
              <a:rPr lang="en-MY" sz="2400" dirty="0" smtClean="0">
                <a:solidFill>
                  <a:srgbClr val="FFC000"/>
                </a:solidFill>
                <a:latin typeface="Arial" pitchFamily="34" charset="0"/>
                <a:cs typeface="Arial" pitchFamily="34" charset="0"/>
              </a:rPr>
              <a:t>Second stage </a:t>
            </a:r>
            <a:r>
              <a:rPr lang="en-MY" sz="2400" dirty="0" smtClean="0">
                <a:latin typeface="Arial" pitchFamily="34" charset="0"/>
                <a:cs typeface="Arial" pitchFamily="34" charset="0"/>
              </a:rPr>
              <a:t>: gather the relevant information (data) from different sources.</a:t>
            </a:r>
          </a:p>
          <a:p>
            <a:pPr lvl="1" algn="just">
              <a:spcAft>
                <a:spcPts val="1200"/>
              </a:spcAft>
            </a:pPr>
            <a:endParaRPr lang="en-MY" sz="2400" dirty="0" smtClean="0">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460240D3-A931-48D5-9108-245B138FB864}" type="slidenum">
              <a:rPr lang="en-MY" smtClean="0"/>
              <a:t>5</a:t>
            </a:fld>
            <a:endParaRPr lang="en-MY"/>
          </a:p>
        </p:txBody>
      </p:sp>
    </p:spTree>
    <p:extLst>
      <p:ext uri="{BB962C8B-B14F-4D97-AF65-F5344CB8AC3E}">
        <p14:creationId xmlns:p14="http://schemas.microsoft.com/office/powerpoint/2010/main" val="1939118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60240D3-A931-48D5-9108-245B138FB864}" type="slidenum">
              <a:rPr lang="en-MY" smtClean="0"/>
              <a:t>6</a:t>
            </a:fld>
            <a:endParaRPr lang="en-MY"/>
          </a:p>
        </p:txBody>
      </p:sp>
      <p:sp>
        <p:nvSpPr>
          <p:cNvPr id="4" name="TextBox 3"/>
          <p:cNvSpPr txBox="1"/>
          <p:nvPr/>
        </p:nvSpPr>
        <p:spPr>
          <a:xfrm>
            <a:off x="438944" y="764704"/>
            <a:ext cx="8165504" cy="2985433"/>
          </a:xfrm>
          <a:prstGeom prst="rect">
            <a:avLst/>
          </a:prstGeom>
          <a:noFill/>
        </p:spPr>
        <p:txBody>
          <a:bodyPr wrap="square" rtlCol="0">
            <a:spAutoFit/>
          </a:bodyPr>
          <a:lstStyle/>
          <a:p>
            <a:pPr lvl="1" algn="just">
              <a:spcAft>
                <a:spcPts val="1200"/>
              </a:spcAft>
            </a:pPr>
            <a:r>
              <a:rPr lang="en-MY" sz="2400" dirty="0" smtClean="0">
                <a:solidFill>
                  <a:srgbClr val="FFC000"/>
                </a:solidFill>
                <a:latin typeface="Arial" pitchFamily="34" charset="0"/>
                <a:cs typeface="Arial" pitchFamily="34" charset="0"/>
              </a:rPr>
              <a:t>Third stage </a:t>
            </a:r>
            <a:r>
              <a:rPr lang="en-MY" sz="2400" dirty="0" smtClean="0">
                <a:latin typeface="Arial" pitchFamily="34" charset="0"/>
                <a:cs typeface="Arial" pitchFamily="34" charset="0"/>
              </a:rPr>
              <a:t>: Critically analyse the information (data) and determine the factors that are associated with the problem.</a:t>
            </a:r>
          </a:p>
          <a:p>
            <a:pPr lvl="1" algn="just">
              <a:spcAft>
                <a:spcPts val="1200"/>
              </a:spcAft>
            </a:pPr>
            <a:r>
              <a:rPr lang="en-MY" sz="2400" dirty="0" smtClean="0">
                <a:solidFill>
                  <a:srgbClr val="FFC000"/>
                </a:solidFill>
                <a:latin typeface="Arial" pitchFamily="34" charset="0"/>
                <a:cs typeface="Arial" pitchFamily="34" charset="0"/>
              </a:rPr>
              <a:t>Fourth stage </a:t>
            </a:r>
            <a:r>
              <a:rPr lang="en-MY" sz="2400" dirty="0" smtClean="0">
                <a:latin typeface="Arial" pitchFamily="34" charset="0"/>
                <a:cs typeface="Arial" pitchFamily="34" charset="0"/>
              </a:rPr>
              <a:t>: Give the solution to the existing problem by taking necessary corrective action.</a:t>
            </a:r>
            <a:endParaRPr lang="en-MY" sz="2400" dirty="0">
              <a:latin typeface="Arial" pitchFamily="34" charset="0"/>
              <a:cs typeface="Arial" pitchFamily="34" charset="0"/>
            </a:endParaRPr>
          </a:p>
          <a:p>
            <a:pPr marL="342900" indent="-342900" algn="just">
              <a:spcAft>
                <a:spcPts val="1200"/>
              </a:spcAft>
              <a:buFont typeface="Arial" panose="020B0604020202020204" pitchFamily="34" charset="0"/>
              <a:buChar char="•"/>
            </a:pPr>
            <a:r>
              <a:rPr lang="en-MY" sz="2400" dirty="0" smtClean="0">
                <a:latin typeface="Arial" pitchFamily="34" charset="0"/>
                <a:cs typeface="Arial" pitchFamily="34" charset="0"/>
              </a:rPr>
              <a:t>The entire process by which we attempt to resolve issues is called research.</a:t>
            </a:r>
            <a:endParaRPr lang="en-MY" sz="2400" dirty="0">
              <a:latin typeface="Arial" pitchFamily="34" charset="0"/>
              <a:cs typeface="Arial" pitchFamily="34" charset="0"/>
            </a:endParaRPr>
          </a:p>
        </p:txBody>
      </p:sp>
    </p:spTree>
    <p:extLst>
      <p:ext uri="{BB962C8B-B14F-4D97-AF65-F5344CB8AC3E}">
        <p14:creationId xmlns:p14="http://schemas.microsoft.com/office/powerpoint/2010/main" val="1303679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87" y="421420"/>
            <a:ext cx="9144000" cy="523220"/>
          </a:xfrm>
          <a:prstGeom prst="rect">
            <a:avLst/>
          </a:prstGeom>
          <a:solidFill>
            <a:schemeClr val="accent6">
              <a:lumMod val="75000"/>
            </a:schemeClr>
          </a:solidFill>
        </p:spPr>
        <p:txBody>
          <a:bodyPr wrap="square" rtlCol="0">
            <a:spAutoFit/>
          </a:bodyPr>
          <a:lstStyle/>
          <a:p>
            <a:pPr algn="ctr">
              <a:spcBef>
                <a:spcPts val="300"/>
              </a:spcBef>
              <a:spcAft>
                <a:spcPts val="300"/>
              </a:spcAft>
            </a:pPr>
            <a:endParaRPr lang="en-MY" sz="2800" b="1" dirty="0" smtClean="0">
              <a:solidFill>
                <a:srgbClr val="002060"/>
              </a:solidFill>
              <a:latin typeface="Arial" pitchFamily="34" charset="0"/>
              <a:cs typeface="Arial" pitchFamily="34" charset="0"/>
            </a:endParaRPr>
          </a:p>
        </p:txBody>
      </p:sp>
      <p:sp>
        <p:nvSpPr>
          <p:cNvPr id="4" name="Rectangle 2"/>
          <p:cNvSpPr txBox="1">
            <a:spLocks noChangeArrowheads="1"/>
          </p:cNvSpPr>
          <p:nvPr/>
        </p:nvSpPr>
        <p:spPr>
          <a:xfrm>
            <a:off x="438944" y="332656"/>
            <a:ext cx="8229600" cy="756000"/>
          </a:xfrm>
          <a:prstGeom prst="rect">
            <a:avLst/>
          </a:prstGeom>
          <a:solidFill>
            <a:schemeClr val="accent1">
              <a:lumMod val="60000"/>
              <a:lumOff val="40000"/>
            </a:schemeClr>
          </a:solidFill>
          <a:ln w="76200">
            <a:solidFill>
              <a:schemeClr val="accent5">
                <a:lumMod val="50000"/>
              </a:schemeClr>
            </a:solidFill>
          </a:ln>
        </p:spPr>
        <p:txBody>
          <a:bodyPr anchor="ctr">
            <a:noAutofit/>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a:spcBef>
                <a:spcPts val="300"/>
              </a:spcBef>
              <a:spcAft>
                <a:spcPts val="300"/>
              </a:spcAft>
            </a:pPr>
            <a:r>
              <a:rPr lang="en-MY" sz="2800" b="1" dirty="0" smtClean="0">
                <a:solidFill>
                  <a:schemeClr val="bg1"/>
                </a:solidFill>
                <a:latin typeface="Arial" pitchFamily="34" charset="0"/>
                <a:cs typeface="Arial" pitchFamily="34" charset="0"/>
              </a:rPr>
              <a:t>WHY YOU NEED TO DO RESEARCH</a:t>
            </a:r>
            <a:endParaRPr lang="en-MY" sz="2800" b="1" dirty="0">
              <a:solidFill>
                <a:schemeClr val="bg1"/>
              </a:solidFill>
              <a:latin typeface="Arial" pitchFamily="34" charset="0"/>
              <a:cs typeface="Arial" pitchFamily="34" charset="0"/>
            </a:endParaRPr>
          </a:p>
        </p:txBody>
      </p:sp>
      <p:sp>
        <p:nvSpPr>
          <p:cNvPr id="6" name="TextBox 5"/>
          <p:cNvSpPr txBox="1"/>
          <p:nvPr/>
        </p:nvSpPr>
        <p:spPr>
          <a:xfrm>
            <a:off x="438944" y="1556792"/>
            <a:ext cx="8165504" cy="4493538"/>
          </a:xfrm>
          <a:prstGeom prst="rect">
            <a:avLst/>
          </a:prstGeom>
          <a:noFill/>
        </p:spPr>
        <p:txBody>
          <a:bodyPr wrap="square" rtlCol="0">
            <a:spAutoFit/>
          </a:bodyPr>
          <a:lstStyle/>
          <a:p>
            <a:pPr marL="342900" indent="-342900">
              <a:spcAft>
                <a:spcPts val="1200"/>
              </a:spcAft>
              <a:buFont typeface="Wingdings" pitchFamily="2" charset="2"/>
              <a:buChar char="q"/>
            </a:pPr>
            <a:r>
              <a:rPr lang="en-MY" sz="2400" dirty="0" smtClean="0">
                <a:solidFill>
                  <a:srgbClr val="0070C0"/>
                </a:solidFill>
                <a:latin typeface="Arial" pitchFamily="34" charset="0"/>
                <a:cs typeface="Arial" pitchFamily="34" charset="0"/>
              </a:rPr>
              <a:t>A Tool for </a:t>
            </a:r>
            <a:r>
              <a:rPr lang="en-MY" sz="2400" dirty="0">
                <a:solidFill>
                  <a:srgbClr val="0070C0"/>
                </a:solidFill>
                <a:latin typeface="Arial" pitchFamily="34" charset="0"/>
                <a:cs typeface="Arial" pitchFamily="34" charset="0"/>
              </a:rPr>
              <a:t>B</a:t>
            </a:r>
            <a:r>
              <a:rPr lang="en-MY" sz="2400" dirty="0" smtClean="0">
                <a:solidFill>
                  <a:srgbClr val="0070C0"/>
                </a:solidFill>
                <a:latin typeface="Arial" pitchFamily="34" charset="0"/>
                <a:cs typeface="Arial" pitchFamily="34" charset="0"/>
              </a:rPr>
              <a:t>uilding Knowledge and Efficient Learning </a:t>
            </a:r>
            <a:endParaRPr lang="en-MY" sz="2400" dirty="0" smtClean="0">
              <a:solidFill>
                <a:srgbClr val="0070C0"/>
              </a:solidFill>
              <a:latin typeface="Arial" pitchFamily="34" charset="0"/>
              <a:cs typeface="Arial" pitchFamily="34" charset="0"/>
            </a:endParaRPr>
          </a:p>
          <a:p>
            <a:pPr marL="342900" indent="-342900">
              <a:spcAft>
                <a:spcPts val="1200"/>
              </a:spcAft>
              <a:buFont typeface="Wingdings" pitchFamily="2" charset="2"/>
              <a:buChar char="q"/>
            </a:pPr>
            <a:r>
              <a:rPr lang="en-MY" sz="2400" dirty="0" smtClean="0">
                <a:solidFill>
                  <a:srgbClr val="0070C0"/>
                </a:solidFill>
                <a:latin typeface="Arial" pitchFamily="34" charset="0"/>
                <a:cs typeface="Arial" pitchFamily="34" charset="0"/>
              </a:rPr>
              <a:t>Means to Understan</a:t>
            </a:r>
            <a:r>
              <a:rPr lang="en-MY" sz="2400" dirty="0" smtClean="0">
                <a:solidFill>
                  <a:srgbClr val="0070C0"/>
                </a:solidFill>
                <a:latin typeface="Arial" pitchFamily="34" charset="0"/>
                <a:cs typeface="Arial" pitchFamily="34" charset="0"/>
              </a:rPr>
              <a:t>d Various Issues</a:t>
            </a:r>
          </a:p>
          <a:p>
            <a:pPr marL="342900" indent="-342900">
              <a:spcAft>
                <a:spcPts val="1200"/>
              </a:spcAft>
              <a:buFont typeface="Wingdings" pitchFamily="2" charset="2"/>
              <a:buChar char="q"/>
            </a:pPr>
            <a:r>
              <a:rPr lang="en-MY" sz="2400" dirty="0" smtClean="0">
                <a:solidFill>
                  <a:srgbClr val="0070C0"/>
                </a:solidFill>
                <a:latin typeface="Arial" pitchFamily="34" charset="0"/>
                <a:cs typeface="Arial" pitchFamily="34" charset="0"/>
              </a:rPr>
              <a:t>An Aid to Business Success</a:t>
            </a:r>
          </a:p>
          <a:p>
            <a:pPr marL="342900" indent="-342900">
              <a:spcAft>
                <a:spcPts val="1200"/>
              </a:spcAft>
              <a:buFont typeface="Wingdings" pitchFamily="2" charset="2"/>
              <a:buChar char="q"/>
            </a:pPr>
            <a:r>
              <a:rPr lang="en-MY" sz="2400" dirty="0" smtClean="0">
                <a:solidFill>
                  <a:srgbClr val="0070C0"/>
                </a:solidFill>
                <a:latin typeface="Arial" pitchFamily="34" charset="0"/>
                <a:cs typeface="Arial" pitchFamily="34" charset="0"/>
              </a:rPr>
              <a:t>A Way to Prove Lies and to Support Truths</a:t>
            </a:r>
          </a:p>
          <a:p>
            <a:pPr marL="342900" indent="-342900">
              <a:spcAft>
                <a:spcPts val="1200"/>
              </a:spcAft>
              <a:buFont typeface="Wingdings" pitchFamily="2" charset="2"/>
              <a:buChar char="q"/>
            </a:pPr>
            <a:r>
              <a:rPr lang="en-MY" sz="2400" dirty="0" smtClean="0">
                <a:solidFill>
                  <a:srgbClr val="0070C0"/>
                </a:solidFill>
                <a:latin typeface="Arial" pitchFamily="34" charset="0"/>
                <a:cs typeface="Arial" pitchFamily="34" charset="0"/>
              </a:rPr>
              <a:t>Means to find, Gauge, and Seize Opportunities</a:t>
            </a:r>
          </a:p>
          <a:p>
            <a:pPr marL="342900" indent="-342900">
              <a:spcAft>
                <a:spcPts val="1200"/>
              </a:spcAft>
              <a:buFont typeface="Wingdings" pitchFamily="2" charset="2"/>
              <a:buChar char="q"/>
            </a:pPr>
            <a:r>
              <a:rPr lang="en-US" sz="2400" dirty="0">
                <a:solidFill>
                  <a:srgbClr val="0070C0"/>
                </a:solidFill>
                <a:latin typeface="Arial" panose="020B0604020202020204" pitchFamily="34" charset="0"/>
                <a:cs typeface="Arial" panose="020B0604020202020204" pitchFamily="34" charset="0"/>
              </a:rPr>
              <a:t>A Seed to Love Reading, Writing, Analyzing, and Sharing Valuable </a:t>
            </a:r>
            <a:r>
              <a:rPr lang="en-US" sz="2400" dirty="0" smtClean="0">
                <a:solidFill>
                  <a:srgbClr val="0070C0"/>
                </a:solidFill>
                <a:latin typeface="Arial" panose="020B0604020202020204" pitchFamily="34" charset="0"/>
                <a:cs typeface="Arial" panose="020B0604020202020204" pitchFamily="34" charset="0"/>
              </a:rPr>
              <a:t>Information</a:t>
            </a:r>
          </a:p>
          <a:p>
            <a:pPr marL="342900" indent="-342900">
              <a:spcAft>
                <a:spcPts val="1200"/>
              </a:spcAft>
              <a:buFont typeface="Wingdings" pitchFamily="2" charset="2"/>
              <a:buChar char="q"/>
            </a:pPr>
            <a:r>
              <a:rPr lang="en-US" sz="2400" dirty="0" smtClean="0">
                <a:solidFill>
                  <a:srgbClr val="0070C0"/>
                </a:solidFill>
                <a:latin typeface="Arial" panose="020B0604020202020204" pitchFamily="34" charset="0"/>
                <a:cs typeface="Arial" panose="020B0604020202020204" pitchFamily="34" charset="0"/>
              </a:rPr>
              <a:t>Nourishment and Exercise for the Mind</a:t>
            </a:r>
            <a:endParaRPr lang="en-US" sz="2400" dirty="0">
              <a:solidFill>
                <a:srgbClr val="0070C0"/>
              </a:solidFill>
              <a:latin typeface="Arial" panose="020B0604020202020204" pitchFamily="34" charset="0"/>
              <a:cs typeface="Arial" panose="020B0604020202020204" pitchFamily="34" charset="0"/>
            </a:endParaRPr>
          </a:p>
          <a:p>
            <a:pPr marL="342900" indent="-342900">
              <a:spcAft>
                <a:spcPts val="1200"/>
              </a:spcAft>
              <a:buFont typeface="Wingdings" pitchFamily="2" charset="2"/>
              <a:buChar char="q"/>
            </a:pPr>
            <a:endParaRPr lang="en-MY" sz="2400" dirty="0">
              <a:solidFill>
                <a:srgbClr val="0070C0"/>
              </a:solidFill>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460240D3-A931-48D5-9108-245B138FB864}" type="slidenum">
              <a:rPr lang="en-MY" smtClean="0"/>
              <a:t>7</a:t>
            </a:fld>
            <a:endParaRPr lang="en-MY"/>
          </a:p>
        </p:txBody>
      </p:sp>
    </p:spTree>
    <p:extLst>
      <p:ext uri="{BB962C8B-B14F-4D97-AF65-F5344CB8AC3E}">
        <p14:creationId xmlns:p14="http://schemas.microsoft.com/office/powerpoint/2010/main" val="323147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87" y="421420"/>
            <a:ext cx="9144000" cy="523220"/>
          </a:xfrm>
          <a:prstGeom prst="rect">
            <a:avLst/>
          </a:prstGeom>
          <a:solidFill>
            <a:schemeClr val="accent6">
              <a:lumMod val="75000"/>
            </a:schemeClr>
          </a:solidFill>
        </p:spPr>
        <p:txBody>
          <a:bodyPr wrap="square" rtlCol="0">
            <a:spAutoFit/>
          </a:bodyPr>
          <a:lstStyle/>
          <a:p>
            <a:pPr algn="ctr">
              <a:spcBef>
                <a:spcPts val="300"/>
              </a:spcBef>
              <a:spcAft>
                <a:spcPts val="300"/>
              </a:spcAft>
            </a:pPr>
            <a:endParaRPr lang="en-MY" sz="2800" b="1" dirty="0" smtClean="0">
              <a:solidFill>
                <a:srgbClr val="002060"/>
              </a:solidFill>
              <a:latin typeface="Arial" pitchFamily="34" charset="0"/>
              <a:cs typeface="Arial" pitchFamily="34" charset="0"/>
            </a:endParaRPr>
          </a:p>
        </p:txBody>
      </p:sp>
      <p:sp>
        <p:nvSpPr>
          <p:cNvPr id="4" name="Rectangle 2"/>
          <p:cNvSpPr txBox="1">
            <a:spLocks noChangeArrowheads="1"/>
          </p:cNvSpPr>
          <p:nvPr/>
        </p:nvSpPr>
        <p:spPr>
          <a:xfrm>
            <a:off x="438944" y="188640"/>
            <a:ext cx="8229600" cy="936000"/>
          </a:xfrm>
          <a:prstGeom prst="rect">
            <a:avLst/>
          </a:prstGeom>
          <a:solidFill>
            <a:schemeClr val="accent1">
              <a:lumMod val="60000"/>
              <a:lumOff val="40000"/>
            </a:schemeClr>
          </a:solidFill>
          <a:ln w="76200">
            <a:solidFill>
              <a:schemeClr val="accent5">
                <a:lumMod val="50000"/>
              </a:schemeClr>
            </a:solidFill>
          </a:ln>
        </p:spPr>
        <p:txBody>
          <a:bodyPr anchor="ctr">
            <a:noAutofit/>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a:spcBef>
                <a:spcPts val="300"/>
              </a:spcBef>
              <a:spcAft>
                <a:spcPts val="300"/>
              </a:spcAft>
            </a:pPr>
            <a:r>
              <a:rPr lang="en-MY" sz="2800" b="1" dirty="0" smtClean="0">
                <a:solidFill>
                  <a:schemeClr val="bg1"/>
                </a:solidFill>
                <a:latin typeface="Arial" pitchFamily="34" charset="0"/>
                <a:cs typeface="Arial" pitchFamily="34" charset="0"/>
              </a:rPr>
              <a:t>HOW TO DO RESEARCH</a:t>
            </a:r>
            <a:endParaRPr lang="en-MY" sz="2800" b="1" dirty="0">
              <a:solidFill>
                <a:schemeClr val="bg1"/>
              </a:solidFill>
              <a:latin typeface="Arial" pitchFamily="34" charset="0"/>
              <a:cs typeface="Arial" pitchFamily="34" charset="0"/>
            </a:endParaRPr>
          </a:p>
        </p:txBody>
      </p:sp>
      <p:sp>
        <p:nvSpPr>
          <p:cNvPr id="6" name="TextBox 5"/>
          <p:cNvSpPr txBox="1"/>
          <p:nvPr/>
        </p:nvSpPr>
        <p:spPr>
          <a:xfrm>
            <a:off x="323528" y="1556792"/>
            <a:ext cx="8165504" cy="4124206"/>
          </a:xfrm>
          <a:prstGeom prst="rect">
            <a:avLst/>
          </a:prstGeom>
          <a:noFill/>
        </p:spPr>
        <p:txBody>
          <a:bodyPr wrap="square" rtlCol="0">
            <a:spAutoFit/>
          </a:bodyPr>
          <a:lstStyle/>
          <a:p>
            <a:pPr marL="457200" indent="-457200">
              <a:spcAft>
                <a:spcPts val="1200"/>
              </a:spcAft>
              <a:buFont typeface="+mj-lt"/>
              <a:buAutoNum type="arabicPeriod"/>
            </a:pPr>
            <a:r>
              <a:rPr lang="en-MY" sz="2400" dirty="0" smtClean="0">
                <a:latin typeface="Arial" pitchFamily="34" charset="0"/>
                <a:cs typeface="Arial" pitchFamily="34" charset="0"/>
              </a:rPr>
              <a:t>Find a topic</a:t>
            </a:r>
          </a:p>
          <a:p>
            <a:pPr marL="457200" indent="-457200">
              <a:spcAft>
                <a:spcPts val="1200"/>
              </a:spcAft>
              <a:buFont typeface="+mj-lt"/>
              <a:buAutoNum type="arabicPeriod"/>
            </a:pPr>
            <a:r>
              <a:rPr lang="en-MY" sz="2400" dirty="0" smtClean="0">
                <a:latin typeface="Arial" pitchFamily="34" charset="0"/>
                <a:cs typeface="Arial" pitchFamily="34" charset="0"/>
              </a:rPr>
              <a:t>Refine your topic </a:t>
            </a:r>
          </a:p>
          <a:p>
            <a:pPr marL="457200" indent="-457200">
              <a:spcAft>
                <a:spcPts val="1200"/>
              </a:spcAft>
              <a:buFont typeface="+mj-lt"/>
              <a:buAutoNum type="arabicPeriod"/>
            </a:pPr>
            <a:r>
              <a:rPr lang="en-MY" sz="2400" dirty="0" smtClean="0">
                <a:latin typeface="Arial" pitchFamily="34" charset="0"/>
                <a:cs typeface="Arial" pitchFamily="34" charset="0"/>
              </a:rPr>
              <a:t>Find key sources</a:t>
            </a:r>
          </a:p>
          <a:p>
            <a:pPr marL="457200" indent="-457200">
              <a:spcAft>
                <a:spcPts val="1200"/>
              </a:spcAft>
              <a:buFont typeface="+mj-lt"/>
              <a:buAutoNum type="arabicPeriod"/>
            </a:pPr>
            <a:r>
              <a:rPr lang="en-MY" sz="2400" dirty="0" smtClean="0">
                <a:latin typeface="Arial" pitchFamily="34" charset="0"/>
                <a:cs typeface="Arial" pitchFamily="34" charset="0"/>
              </a:rPr>
              <a:t>Take notes on your sources</a:t>
            </a:r>
          </a:p>
          <a:p>
            <a:pPr marL="457200" indent="-457200">
              <a:spcAft>
                <a:spcPts val="1200"/>
              </a:spcAft>
              <a:buFont typeface="+mj-lt"/>
              <a:buAutoNum type="arabicPeriod"/>
            </a:pPr>
            <a:r>
              <a:rPr lang="en-MY" sz="2400" dirty="0" smtClean="0">
                <a:latin typeface="Arial" pitchFamily="34" charset="0"/>
                <a:cs typeface="Arial" pitchFamily="34" charset="0"/>
              </a:rPr>
              <a:t>Create your paper or presentation</a:t>
            </a:r>
          </a:p>
          <a:p>
            <a:pPr marL="457200" indent="-457200">
              <a:spcAft>
                <a:spcPts val="1200"/>
              </a:spcAft>
              <a:buFont typeface="+mj-lt"/>
              <a:buAutoNum type="arabicPeriod"/>
            </a:pPr>
            <a:r>
              <a:rPr lang="en-MY" sz="2400" dirty="0" smtClean="0">
                <a:latin typeface="Arial" pitchFamily="34" charset="0"/>
                <a:cs typeface="Arial" pitchFamily="34" charset="0"/>
              </a:rPr>
              <a:t>Do additional research as necessary </a:t>
            </a:r>
          </a:p>
          <a:p>
            <a:pPr marL="457200" indent="-457200">
              <a:spcAft>
                <a:spcPts val="1200"/>
              </a:spcAft>
              <a:buFont typeface="+mj-lt"/>
              <a:buAutoNum type="arabicPeriod"/>
            </a:pPr>
            <a:r>
              <a:rPr lang="en-MY" sz="2400" dirty="0" smtClean="0">
                <a:latin typeface="Arial" pitchFamily="34" charset="0"/>
                <a:cs typeface="Arial" pitchFamily="34" charset="0"/>
              </a:rPr>
              <a:t>Cite your sources</a:t>
            </a:r>
          </a:p>
          <a:p>
            <a:pPr marL="457200" indent="-457200">
              <a:spcAft>
                <a:spcPts val="1200"/>
              </a:spcAft>
              <a:buFont typeface="+mj-lt"/>
              <a:buAutoNum type="arabicPeriod"/>
            </a:pPr>
            <a:endParaRPr lang="en-MY" sz="2400" dirty="0" smtClean="0">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460240D3-A931-48D5-9108-245B138FB864}" type="slidenum">
              <a:rPr lang="en-MY" smtClean="0"/>
              <a:t>8</a:t>
            </a:fld>
            <a:endParaRPr lang="en-MY"/>
          </a:p>
        </p:txBody>
      </p:sp>
    </p:spTree>
    <p:extLst>
      <p:ext uri="{BB962C8B-B14F-4D97-AF65-F5344CB8AC3E}">
        <p14:creationId xmlns:p14="http://schemas.microsoft.com/office/powerpoint/2010/main" val="2761460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87" y="421420"/>
            <a:ext cx="9144000" cy="523220"/>
          </a:xfrm>
          <a:prstGeom prst="rect">
            <a:avLst/>
          </a:prstGeom>
          <a:solidFill>
            <a:schemeClr val="accent6">
              <a:lumMod val="75000"/>
            </a:schemeClr>
          </a:solidFill>
        </p:spPr>
        <p:txBody>
          <a:bodyPr wrap="square" rtlCol="0">
            <a:spAutoFit/>
          </a:bodyPr>
          <a:lstStyle/>
          <a:p>
            <a:pPr algn="ctr">
              <a:spcBef>
                <a:spcPts val="300"/>
              </a:spcBef>
              <a:spcAft>
                <a:spcPts val="300"/>
              </a:spcAft>
            </a:pPr>
            <a:endParaRPr lang="en-MY" sz="2800" b="1" dirty="0" smtClean="0">
              <a:solidFill>
                <a:srgbClr val="002060"/>
              </a:solidFill>
              <a:latin typeface="Arial" pitchFamily="34" charset="0"/>
              <a:cs typeface="Arial" pitchFamily="34" charset="0"/>
            </a:endParaRPr>
          </a:p>
        </p:txBody>
      </p:sp>
      <p:sp>
        <p:nvSpPr>
          <p:cNvPr id="4" name="Rectangle 2"/>
          <p:cNvSpPr txBox="1">
            <a:spLocks noChangeArrowheads="1"/>
          </p:cNvSpPr>
          <p:nvPr/>
        </p:nvSpPr>
        <p:spPr>
          <a:xfrm>
            <a:off x="438944" y="260744"/>
            <a:ext cx="8229600" cy="828000"/>
          </a:xfrm>
          <a:prstGeom prst="rect">
            <a:avLst/>
          </a:prstGeom>
          <a:solidFill>
            <a:schemeClr val="accent1">
              <a:lumMod val="60000"/>
              <a:lumOff val="40000"/>
            </a:schemeClr>
          </a:solidFill>
          <a:ln w="76200">
            <a:solidFill>
              <a:schemeClr val="accent5">
                <a:lumMod val="50000"/>
              </a:schemeClr>
            </a:solidFill>
          </a:ln>
        </p:spPr>
        <p:txBody>
          <a:bodyPr anchor="ctr">
            <a:noAutofit/>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a:spcBef>
                <a:spcPts val="300"/>
              </a:spcBef>
              <a:spcAft>
                <a:spcPts val="300"/>
              </a:spcAft>
            </a:pPr>
            <a:r>
              <a:rPr lang="en-MY" sz="2800" b="1" dirty="0" smtClean="0">
                <a:solidFill>
                  <a:schemeClr val="bg1"/>
                </a:solidFill>
                <a:latin typeface="Arial" pitchFamily="34" charset="0"/>
                <a:cs typeface="Arial" pitchFamily="34" charset="0"/>
              </a:rPr>
              <a:t>A RESEARCH PROCESS </a:t>
            </a:r>
            <a:endParaRPr lang="en-MY" sz="2800" b="1" dirty="0">
              <a:solidFill>
                <a:schemeClr val="bg1"/>
              </a:solidFill>
              <a:latin typeface="Arial" pitchFamily="34" charset="0"/>
              <a:cs typeface="Arial" pitchFamily="34" charset="0"/>
            </a:endParaRPr>
          </a:p>
        </p:txBody>
      </p:sp>
      <p:sp>
        <p:nvSpPr>
          <p:cNvPr id="6" name="TextBox 5"/>
          <p:cNvSpPr txBox="1"/>
          <p:nvPr/>
        </p:nvSpPr>
        <p:spPr>
          <a:xfrm>
            <a:off x="438944" y="1556792"/>
            <a:ext cx="8165504" cy="3046988"/>
          </a:xfrm>
          <a:prstGeom prst="rect">
            <a:avLst/>
          </a:prstGeom>
          <a:noFill/>
        </p:spPr>
        <p:txBody>
          <a:bodyPr wrap="square" rtlCol="0">
            <a:spAutoFit/>
          </a:bodyPr>
          <a:lstStyle/>
          <a:p>
            <a:pPr>
              <a:buFont typeface="Wingdings" charset="0"/>
              <a:buChar char="n"/>
              <a:defRPr/>
            </a:pPr>
            <a:r>
              <a:rPr lang="en-US" sz="2400" dirty="0" smtClean="0"/>
              <a:t> Define </a:t>
            </a:r>
            <a:r>
              <a:rPr lang="en-US" sz="2400" dirty="0"/>
              <a:t>the problem </a:t>
            </a:r>
          </a:p>
          <a:p>
            <a:pPr>
              <a:buFont typeface="Wingdings" charset="0"/>
              <a:buChar char="n"/>
              <a:defRPr/>
            </a:pPr>
            <a:r>
              <a:rPr lang="en-US" sz="2400" dirty="0"/>
              <a:t> Define the research objective</a:t>
            </a:r>
          </a:p>
          <a:p>
            <a:pPr>
              <a:buFont typeface="Wingdings" charset="0"/>
              <a:buChar char="n"/>
              <a:defRPr/>
            </a:pPr>
            <a:r>
              <a:rPr lang="en-US" sz="2400" dirty="0"/>
              <a:t> Choose data sources</a:t>
            </a:r>
          </a:p>
          <a:p>
            <a:pPr>
              <a:buFont typeface="Wingdings" charset="0"/>
              <a:buChar char="n"/>
              <a:defRPr/>
            </a:pPr>
            <a:r>
              <a:rPr lang="en-US" sz="2400" dirty="0"/>
              <a:t> Choose research methods</a:t>
            </a:r>
          </a:p>
          <a:p>
            <a:pPr>
              <a:buFont typeface="Wingdings" charset="0"/>
              <a:buChar char="n"/>
              <a:defRPr/>
            </a:pPr>
            <a:r>
              <a:rPr lang="en-US" sz="2400" dirty="0"/>
              <a:t> Construct sample</a:t>
            </a:r>
          </a:p>
          <a:p>
            <a:pPr>
              <a:buFont typeface="Wingdings" charset="0"/>
              <a:buChar char="n"/>
              <a:defRPr/>
            </a:pPr>
            <a:r>
              <a:rPr lang="en-US" sz="2400" dirty="0"/>
              <a:t> Set budget and deadlines </a:t>
            </a:r>
          </a:p>
          <a:p>
            <a:pPr>
              <a:buFont typeface="Wingdings" charset="0"/>
              <a:buChar char="n"/>
              <a:defRPr/>
            </a:pPr>
            <a:r>
              <a:rPr lang="en-US" sz="2400" dirty="0"/>
              <a:t> Undertake research </a:t>
            </a:r>
          </a:p>
          <a:p>
            <a:pPr>
              <a:buFont typeface="Wingdings" charset="0"/>
              <a:buChar char="n"/>
              <a:defRPr/>
            </a:pPr>
            <a:r>
              <a:rPr lang="en-US" sz="2400" dirty="0"/>
              <a:t> Analysis and evaluation</a:t>
            </a:r>
          </a:p>
        </p:txBody>
      </p:sp>
      <p:sp>
        <p:nvSpPr>
          <p:cNvPr id="2" name="Slide Number Placeholder 1"/>
          <p:cNvSpPr>
            <a:spLocks noGrp="1"/>
          </p:cNvSpPr>
          <p:nvPr>
            <p:ph type="sldNum" sz="quarter" idx="12"/>
          </p:nvPr>
        </p:nvSpPr>
        <p:spPr/>
        <p:txBody>
          <a:bodyPr/>
          <a:lstStyle/>
          <a:p>
            <a:fld id="{460240D3-A931-48D5-9108-245B138FB864}" type="slidenum">
              <a:rPr lang="en-MY" smtClean="0"/>
              <a:t>9</a:t>
            </a:fld>
            <a:endParaRPr lang="en-MY"/>
          </a:p>
        </p:txBody>
      </p:sp>
    </p:spTree>
    <p:extLst>
      <p:ext uri="{BB962C8B-B14F-4D97-AF65-F5344CB8AC3E}">
        <p14:creationId xmlns:p14="http://schemas.microsoft.com/office/powerpoint/2010/main" val="2635186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5051</TotalTime>
  <Words>404</Words>
  <Application>Microsoft Office PowerPoint</Application>
  <PresentationFormat>On-screen Show (4:3)</PresentationFormat>
  <Paragraphs>54</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Bahnschrift SemiBold</vt:lpstr>
      <vt:lpstr>Bookman Old Style</vt:lpstr>
      <vt:lpstr>Calibri</vt:lpstr>
      <vt:lpstr>Gill Sans MT</vt:lpstr>
      <vt:lpstr>Wingdings</vt:lpstr>
      <vt:lpstr>Wingdings 3</vt:lpstr>
      <vt:lpstr>Origin</vt:lpstr>
      <vt:lpstr>Chapter 1: Introduction to Research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User</cp:lastModifiedBy>
  <cp:revision>438</cp:revision>
  <dcterms:created xsi:type="dcterms:W3CDTF">2020-01-28T15:46:59Z</dcterms:created>
  <dcterms:modified xsi:type="dcterms:W3CDTF">2020-10-26T10:35:30Z</dcterms:modified>
</cp:coreProperties>
</file>