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143" r:id="rId1"/>
  </p:sldMasterIdLst>
  <p:sldIdLst>
    <p:sldId id="256" r:id="rId2"/>
    <p:sldId id="267" r:id="rId3"/>
    <p:sldId id="272" r:id="rId4"/>
    <p:sldId id="278"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9" autoAdjust="0"/>
    <p:restoredTop sz="94660"/>
  </p:normalViewPr>
  <p:slideViewPr>
    <p:cSldViewPr snapToGrid="0">
      <p:cViewPr varScale="1">
        <p:scale>
          <a:sx n="86" d="100"/>
          <a:sy n="86" d="100"/>
        </p:scale>
        <p:origin x="514" y="30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87DE6118-2437-4B30-8E3C-4D2BE6020583}" type="datetimeFigureOut">
              <a:rPr kumimoji="0" lang="en-US" sz="1200" b="0" i="0" u="none" strike="noStrike" kern="1200" cap="none" spc="0" normalizeH="0" baseline="0" noProof="0" smtClean="0">
                <a:ln>
                  <a:noFill/>
                </a:ln>
                <a:solidFill>
                  <a:srgbClr val="191B0E"/>
                </a:solidFill>
                <a:effectLst/>
                <a:uLnTx/>
                <a:uFillTx/>
                <a:latin typeface="Franklin Gothic Book" panose="020B05030201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7/12/2022</a:t>
            </a:fld>
            <a:endParaRPr kumimoji="0" lang="en-US" sz="1200" b="0" i="0" u="none" strike="noStrike" kern="1200" cap="none" spc="0" normalizeH="0" baseline="0" noProof="0" dirty="0">
              <a:ln>
                <a:noFill/>
              </a:ln>
              <a:solidFill>
                <a:srgbClr val="191B0E"/>
              </a:solidFill>
              <a:effectLst/>
              <a:uLnTx/>
              <a:uFillTx/>
              <a:latin typeface="Franklin Gothic Book" panose="020B0503020102020204"/>
              <a:ea typeface="+mn-ea"/>
              <a:cs typeface="+mn-cs"/>
            </a:endParaRP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91B0E"/>
              </a:solidFill>
              <a:effectLst/>
              <a:uLnTx/>
              <a:uFillTx/>
              <a:latin typeface="Franklin Gothic Book" panose="020B0503020102020204"/>
              <a:ea typeface="+mn-ea"/>
              <a:cs typeface="+mn-cs"/>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69E57DC2-970A-4B3E-BB1C-7A09969E49DF}" type="slidenum">
              <a:rPr kumimoji="0" lang="en-US" sz="1200" b="0" i="0" u="none" strike="noStrike" kern="1200" cap="none" spc="0" normalizeH="0" baseline="0" noProof="0" smtClean="0">
                <a:ln>
                  <a:noFill/>
                </a:ln>
                <a:solidFill>
                  <a:srgbClr val="191B0E"/>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191B0E"/>
              </a:solidFill>
              <a:effectLst/>
              <a:uLnTx/>
              <a:uFillTx/>
              <a:latin typeface="Franklin Gothic Book" panose="020B0503020102020204"/>
              <a:ea typeface="+mn-ea"/>
              <a:cs typeface="+mn-cs"/>
            </a:endParaRP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94050888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7DE6118-2437-4B30-8E3C-4D2BE6020583}" type="datetimeFigureOut">
              <a:rPr kumimoji="0" lang="en-US" sz="1200" b="0" i="0" u="none" strike="noStrike" kern="1200" cap="none" spc="0" normalizeH="0" baseline="0" noProof="0" smtClean="0">
                <a:ln>
                  <a:noFill/>
                </a:ln>
                <a:solidFill>
                  <a:srgbClr val="191B0E"/>
                </a:solidFill>
                <a:effectLst/>
                <a:uLnTx/>
                <a:uFillTx/>
                <a:latin typeface="Franklin Gothic Book" panose="020B05030201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7/12/2022</a:t>
            </a:fld>
            <a:endParaRPr kumimoji="0" lang="en-US" sz="1200" b="0" i="0" u="none" strike="noStrike" kern="1200" cap="none" spc="0" normalizeH="0" baseline="0" noProof="0" dirty="0">
              <a:ln>
                <a:noFill/>
              </a:ln>
              <a:solidFill>
                <a:srgbClr val="191B0E"/>
              </a:solidFill>
              <a:effectLst/>
              <a:uLnTx/>
              <a:uFillTx/>
              <a:latin typeface="Franklin Gothic Book" panose="020B05030201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91B0E"/>
              </a:solidFill>
              <a:effectLst/>
              <a:uLnTx/>
              <a:uFillTx/>
              <a:latin typeface="Franklin Gothic Book" panose="020B05030201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E57DC2-970A-4B3E-BB1C-7A09969E49DF}" type="slidenum">
              <a:rPr kumimoji="0" lang="en-US" sz="1200" b="0" i="0" u="none" strike="noStrike" kern="1200" cap="none" spc="0" normalizeH="0" baseline="0" noProof="0" smtClean="0">
                <a:ln>
                  <a:noFill/>
                </a:ln>
                <a:solidFill>
                  <a:srgbClr val="191B0E"/>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191B0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455193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7DE6118-2437-4B30-8E3C-4D2BE6020583}" type="datetimeFigureOut">
              <a:rPr kumimoji="0" lang="en-US" sz="1200" b="0" i="0" u="none" strike="noStrike" kern="1200" cap="none" spc="0" normalizeH="0" baseline="0" noProof="0" smtClean="0">
                <a:ln>
                  <a:noFill/>
                </a:ln>
                <a:solidFill>
                  <a:srgbClr val="191B0E"/>
                </a:solidFill>
                <a:effectLst/>
                <a:uLnTx/>
                <a:uFillTx/>
                <a:latin typeface="Franklin Gothic Book" panose="020B05030201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7/12/2022</a:t>
            </a:fld>
            <a:endParaRPr kumimoji="0" lang="en-US" sz="1200" b="0" i="0" u="none" strike="noStrike" kern="1200" cap="none" spc="0" normalizeH="0" baseline="0" noProof="0" dirty="0">
              <a:ln>
                <a:noFill/>
              </a:ln>
              <a:solidFill>
                <a:srgbClr val="191B0E"/>
              </a:solidFill>
              <a:effectLst/>
              <a:uLnTx/>
              <a:uFillTx/>
              <a:latin typeface="Franklin Gothic Book" panose="020B05030201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91B0E"/>
              </a:solidFill>
              <a:effectLst/>
              <a:uLnTx/>
              <a:uFillTx/>
              <a:latin typeface="Franklin Gothic Book" panose="020B05030201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E57DC2-970A-4B3E-BB1C-7A09969E49DF}" type="slidenum">
              <a:rPr kumimoji="0" lang="en-US" sz="1200" b="0" i="0" u="none" strike="noStrike" kern="1200" cap="none" spc="0" normalizeH="0" baseline="0" noProof="0" smtClean="0">
                <a:ln>
                  <a:noFill/>
                </a:ln>
                <a:solidFill>
                  <a:srgbClr val="191B0E"/>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191B0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040010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7DE6118-2437-4B30-8E3C-4D2BE6020583}" type="datetimeFigureOut">
              <a:rPr kumimoji="0" lang="en-US" sz="1200" b="0" i="0" u="none" strike="noStrike" kern="1200" cap="none" spc="0" normalizeH="0" baseline="0" noProof="0" smtClean="0">
                <a:ln>
                  <a:noFill/>
                </a:ln>
                <a:solidFill>
                  <a:srgbClr val="191B0E"/>
                </a:solidFill>
                <a:effectLst/>
                <a:uLnTx/>
                <a:uFillTx/>
                <a:latin typeface="Franklin Gothic Book" panose="020B05030201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7/12/2022</a:t>
            </a:fld>
            <a:endParaRPr kumimoji="0" lang="en-US" sz="1200" b="0" i="0" u="none" strike="noStrike" kern="1200" cap="none" spc="0" normalizeH="0" baseline="0" noProof="0" dirty="0">
              <a:ln>
                <a:noFill/>
              </a:ln>
              <a:solidFill>
                <a:srgbClr val="191B0E"/>
              </a:solidFill>
              <a:effectLst/>
              <a:uLnTx/>
              <a:uFillTx/>
              <a:latin typeface="Franklin Gothic Book" panose="020B05030201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91B0E"/>
              </a:solidFill>
              <a:effectLst/>
              <a:uLnTx/>
              <a:uFillTx/>
              <a:latin typeface="Franklin Gothic Book" panose="020B05030201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E57DC2-970A-4B3E-BB1C-7A09969E49DF}" type="slidenum">
              <a:rPr kumimoji="0" lang="en-US" sz="1200" b="0" i="0" u="none" strike="noStrike" kern="1200" cap="none" spc="0" normalizeH="0" baseline="0" noProof="0" smtClean="0">
                <a:ln>
                  <a:noFill/>
                </a:ln>
                <a:solidFill>
                  <a:srgbClr val="191B0E"/>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191B0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647345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87DE6118-2437-4B30-8E3C-4D2BE6020583}" type="datetimeFigureOut">
              <a:rPr kumimoji="0" lang="en-US" sz="1200" b="0" i="0" u="none" strike="noStrike" kern="1200" cap="none" spc="0" normalizeH="0" baseline="0" noProof="0" smtClean="0">
                <a:ln>
                  <a:noFill/>
                </a:ln>
                <a:solidFill>
                  <a:srgbClr val="EFEDE3"/>
                </a:solidFill>
                <a:effectLst/>
                <a:uLnTx/>
                <a:uFillTx/>
                <a:latin typeface="Franklin Gothic Book" panose="020B05030201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7/12/2022</a:t>
            </a:fld>
            <a:endParaRPr kumimoji="0" lang="en-US" sz="1200" b="0" i="0" u="none" strike="noStrike" kern="1200" cap="none" spc="0" normalizeH="0" baseline="0" noProof="0" dirty="0">
              <a:ln>
                <a:noFill/>
              </a:ln>
              <a:solidFill>
                <a:srgbClr val="EFEDE3"/>
              </a:solidFill>
              <a:effectLst/>
              <a:uLnTx/>
              <a:uFillTx/>
              <a:latin typeface="Franklin Gothic Book" panose="020B0503020102020204"/>
              <a:ea typeface="+mn-ea"/>
              <a:cs typeface="+mn-cs"/>
            </a:endParaRP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FEDE3"/>
              </a:solidFill>
              <a:effectLst/>
              <a:uLnTx/>
              <a:uFillTx/>
              <a:latin typeface="Franklin Gothic Book" panose="020B0503020102020204"/>
              <a:ea typeface="+mn-ea"/>
              <a:cs typeface="+mn-cs"/>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69E57DC2-970A-4B3E-BB1C-7A09969E49DF}" type="slidenum">
              <a:rPr kumimoji="0" lang="en-US" sz="1200" b="0" i="0" u="none" strike="noStrike" kern="1200" cap="none" spc="0" normalizeH="0" baseline="0" noProof="0" smtClean="0">
                <a:ln>
                  <a:noFill/>
                </a:ln>
                <a:solidFill>
                  <a:srgbClr val="EFEDE3"/>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EFEDE3"/>
              </a:solidFill>
              <a:effectLst/>
              <a:uLnTx/>
              <a:uFillTx/>
              <a:latin typeface="Franklin Gothic Book" panose="020B0503020102020204"/>
              <a:ea typeface="+mn-ea"/>
              <a:cs typeface="+mn-cs"/>
            </a:endParaRP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93654528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7DE6118-2437-4B30-8E3C-4D2BE6020583}" type="datetimeFigureOut">
              <a:rPr kumimoji="0" lang="en-US" sz="1200" b="0" i="0" u="none" strike="noStrike" kern="1200" cap="none" spc="0" normalizeH="0" baseline="0" noProof="0" smtClean="0">
                <a:ln>
                  <a:noFill/>
                </a:ln>
                <a:solidFill>
                  <a:srgbClr val="191B0E"/>
                </a:solidFill>
                <a:effectLst/>
                <a:uLnTx/>
                <a:uFillTx/>
                <a:latin typeface="Franklin Gothic Book" panose="020B05030201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7/12/2022</a:t>
            </a:fld>
            <a:endParaRPr kumimoji="0" lang="en-US" sz="1200" b="0" i="0" u="none" strike="noStrike" kern="1200" cap="none" spc="0" normalizeH="0" baseline="0" noProof="0" dirty="0">
              <a:ln>
                <a:noFill/>
              </a:ln>
              <a:solidFill>
                <a:srgbClr val="191B0E"/>
              </a:solidFill>
              <a:effectLst/>
              <a:uLnTx/>
              <a:uFillTx/>
              <a:latin typeface="Franklin Gothic Book" panose="020B05030201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91B0E"/>
              </a:solidFill>
              <a:effectLst/>
              <a:uLnTx/>
              <a:uFillTx/>
              <a:latin typeface="Franklin Gothic Book" panose="020B05030201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E57DC2-970A-4B3E-BB1C-7A09969E49DF}" type="slidenum">
              <a:rPr kumimoji="0" lang="en-US" sz="1200" b="0" i="0" u="none" strike="noStrike" kern="1200" cap="none" spc="0" normalizeH="0" baseline="0" noProof="0" smtClean="0">
                <a:ln>
                  <a:noFill/>
                </a:ln>
                <a:solidFill>
                  <a:srgbClr val="191B0E"/>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191B0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139749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7DE6118-2437-4B30-8E3C-4D2BE6020583}" type="datetimeFigureOut">
              <a:rPr kumimoji="0" lang="en-US" sz="1200" b="0" i="0" u="none" strike="noStrike" kern="1200" cap="none" spc="0" normalizeH="0" baseline="0" noProof="0" smtClean="0">
                <a:ln>
                  <a:noFill/>
                </a:ln>
                <a:solidFill>
                  <a:srgbClr val="191B0E"/>
                </a:solidFill>
                <a:effectLst/>
                <a:uLnTx/>
                <a:uFillTx/>
                <a:latin typeface="Franklin Gothic Book" panose="020B05030201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7/12/2022</a:t>
            </a:fld>
            <a:endParaRPr kumimoji="0" lang="en-US" sz="1200" b="0" i="0" u="none" strike="noStrike" kern="1200" cap="none" spc="0" normalizeH="0" baseline="0" noProof="0" dirty="0">
              <a:ln>
                <a:noFill/>
              </a:ln>
              <a:solidFill>
                <a:srgbClr val="191B0E"/>
              </a:solidFill>
              <a:effectLst/>
              <a:uLnTx/>
              <a:uFillTx/>
              <a:latin typeface="Franklin Gothic Book" panose="020B0503020102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91B0E"/>
              </a:solidFill>
              <a:effectLst/>
              <a:uLnTx/>
              <a:uFillTx/>
              <a:latin typeface="Franklin Gothic Book" panose="020B05030201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E57DC2-970A-4B3E-BB1C-7A09969E49DF}" type="slidenum">
              <a:rPr kumimoji="0" lang="en-US" sz="1200" b="0" i="0" u="none" strike="noStrike" kern="1200" cap="none" spc="0" normalizeH="0" baseline="0" noProof="0" smtClean="0">
                <a:ln>
                  <a:noFill/>
                </a:ln>
                <a:solidFill>
                  <a:srgbClr val="191B0E"/>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191B0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236012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7DE6118-2437-4B30-8E3C-4D2BE6020583}" type="datetimeFigureOut">
              <a:rPr kumimoji="0" lang="en-US" sz="1200" b="0" i="0" u="none" strike="noStrike" kern="1200" cap="none" spc="0" normalizeH="0" baseline="0" noProof="0" smtClean="0">
                <a:ln>
                  <a:noFill/>
                </a:ln>
                <a:solidFill>
                  <a:srgbClr val="191B0E"/>
                </a:solidFill>
                <a:effectLst/>
                <a:uLnTx/>
                <a:uFillTx/>
                <a:latin typeface="Franklin Gothic Book" panose="020B05030201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7/12/2022</a:t>
            </a:fld>
            <a:endParaRPr kumimoji="0" lang="en-US" sz="1200" b="0" i="0" u="none" strike="noStrike" kern="1200" cap="none" spc="0" normalizeH="0" baseline="0" noProof="0" dirty="0">
              <a:ln>
                <a:noFill/>
              </a:ln>
              <a:solidFill>
                <a:srgbClr val="191B0E"/>
              </a:solidFill>
              <a:effectLst/>
              <a:uLnTx/>
              <a:uFillTx/>
              <a:latin typeface="Franklin Gothic Book" panose="020B0503020102020204"/>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91B0E"/>
              </a:solidFill>
              <a:effectLst/>
              <a:uLnTx/>
              <a:uFillTx/>
              <a:latin typeface="Franklin Gothic Book" panose="020B05030201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E57DC2-970A-4B3E-BB1C-7A09969E49DF}" type="slidenum">
              <a:rPr kumimoji="0" lang="en-US" sz="1200" b="0" i="0" u="none" strike="noStrike" kern="1200" cap="none" spc="0" normalizeH="0" baseline="0" noProof="0" smtClean="0">
                <a:ln>
                  <a:noFill/>
                </a:ln>
                <a:solidFill>
                  <a:srgbClr val="191B0E"/>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191B0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522656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7DE6118-2437-4B30-8E3C-4D2BE6020583}" type="datetimeFigureOut">
              <a:rPr kumimoji="0" lang="en-US" sz="1200" b="0" i="0" u="none" strike="noStrike" kern="1200" cap="none" spc="0" normalizeH="0" baseline="0" noProof="0" smtClean="0">
                <a:ln>
                  <a:noFill/>
                </a:ln>
                <a:solidFill>
                  <a:srgbClr val="191B0E"/>
                </a:solidFill>
                <a:effectLst/>
                <a:uLnTx/>
                <a:uFillTx/>
                <a:latin typeface="Franklin Gothic Book" panose="020B05030201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7/12/2022</a:t>
            </a:fld>
            <a:endParaRPr kumimoji="0" lang="en-US" sz="1200" b="0" i="0" u="none" strike="noStrike" kern="1200" cap="none" spc="0" normalizeH="0" baseline="0" noProof="0" dirty="0">
              <a:ln>
                <a:noFill/>
              </a:ln>
              <a:solidFill>
                <a:srgbClr val="191B0E"/>
              </a:solidFill>
              <a:effectLst/>
              <a:uLnTx/>
              <a:uFillTx/>
              <a:latin typeface="Franklin Gothic Book" panose="020B0503020102020204"/>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91B0E"/>
              </a:solidFill>
              <a:effectLst/>
              <a:uLnTx/>
              <a:uFillTx/>
              <a:latin typeface="Franklin Gothic Book" panose="020B05030201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E57DC2-970A-4B3E-BB1C-7A09969E49DF}" type="slidenum">
              <a:rPr kumimoji="0" lang="en-US" sz="1200" b="0" i="0" u="none" strike="noStrike" kern="1200" cap="none" spc="0" normalizeH="0" baseline="0" noProof="0" smtClean="0">
                <a:ln>
                  <a:noFill/>
                </a:ln>
                <a:solidFill>
                  <a:srgbClr val="191B0E"/>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191B0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180503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87DE6118-2437-4B30-8E3C-4D2BE6020583}" type="datetimeFigureOut">
              <a:rPr kumimoji="0" lang="en-US" sz="1200" b="0" i="0" u="none" strike="noStrike" kern="1200" cap="none" spc="0" normalizeH="0" baseline="0" noProof="0" smtClean="0">
                <a:ln>
                  <a:noFill/>
                </a:ln>
                <a:solidFill>
                  <a:srgbClr val="191B0E"/>
                </a:solidFill>
                <a:effectLst/>
                <a:uLnTx/>
                <a:uFillTx/>
                <a:latin typeface="Franklin Gothic Book" panose="020B05030201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7/12/2022</a:t>
            </a:fld>
            <a:endParaRPr kumimoji="0" lang="en-US" sz="1200" b="0" i="0" u="none" strike="noStrike" kern="1200" cap="none" spc="0" normalizeH="0" baseline="0" noProof="0" dirty="0">
              <a:ln>
                <a:noFill/>
              </a:ln>
              <a:solidFill>
                <a:srgbClr val="191B0E"/>
              </a:solidFill>
              <a:effectLst/>
              <a:uLnTx/>
              <a:uFillTx/>
              <a:latin typeface="Franklin Gothic Book" panose="020B0503020102020204"/>
              <a:ea typeface="+mn-ea"/>
              <a:cs typeface="+mn-cs"/>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91B0E"/>
              </a:solidFill>
              <a:effectLst/>
              <a:uLnTx/>
              <a:uFillTx/>
              <a:latin typeface="Franklin Gothic Book" panose="020B0503020102020204"/>
              <a:ea typeface="+mn-ea"/>
              <a:cs typeface="+mn-cs"/>
            </a:endParaRP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69E57DC2-970A-4B3E-BB1C-7A09969E49DF}" type="slidenum">
              <a:rPr kumimoji="0" lang="en-US" sz="1200" b="0" i="0" u="none" strike="noStrike" kern="1200" cap="none" spc="0" normalizeH="0" baseline="0" noProof="0" smtClean="0">
                <a:ln>
                  <a:noFill/>
                </a:ln>
                <a:solidFill>
                  <a:srgbClr val="191B0E"/>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191B0E"/>
              </a:solidFill>
              <a:effectLst/>
              <a:uLnTx/>
              <a:uFillTx/>
              <a:latin typeface="Franklin Gothic Book" panose="020B0503020102020204"/>
              <a:ea typeface="+mn-ea"/>
              <a:cs typeface="+mn-cs"/>
            </a:endParaRP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37079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87DE6118-2437-4B30-8E3C-4D2BE6020583}" type="datetimeFigureOut">
              <a:rPr kumimoji="0" lang="en-US" sz="1200" b="0" i="0" u="none" strike="noStrike" kern="1200" cap="none" spc="0" normalizeH="0" baseline="0" noProof="0" smtClean="0">
                <a:ln>
                  <a:noFill/>
                </a:ln>
                <a:solidFill>
                  <a:srgbClr val="191B0E"/>
                </a:solidFill>
                <a:effectLst/>
                <a:uLnTx/>
                <a:uFillTx/>
                <a:latin typeface="Franklin Gothic Book" panose="020B05030201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7/12/2022</a:t>
            </a:fld>
            <a:endParaRPr kumimoji="0" lang="en-US" sz="1200" b="0" i="0" u="none" strike="noStrike" kern="1200" cap="none" spc="0" normalizeH="0" baseline="0" noProof="0" dirty="0">
              <a:ln>
                <a:noFill/>
              </a:ln>
              <a:solidFill>
                <a:srgbClr val="191B0E"/>
              </a:solidFill>
              <a:effectLst/>
              <a:uLnTx/>
              <a:uFillTx/>
              <a:latin typeface="Franklin Gothic Book" panose="020B0503020102020204"/>
              <a:ea typeface="+mn-ea"/>
              <a:cs typeface="+mn-cs"/>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91B0E"/>
              </a:solidFill>
              <a:effectLst/>
              <a:uLnTx/>
              <a:uFillTx/>
              <a:latin typeface="Franklin Gothic Book" panose="020B0503020102020204"/>
              <a:ea typeface="+mn-ea"/>
              <a:cs typeface="+mn-cs"/>
            </a:endParaRP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69E57DC2-970A-4B3E-BB1C-7A09969E49DF}" type="slidenum">
              <a:rPr kumimoji="0" lang="en-US" sz="1200" b="0" i="0" u="none" strike="noStrike" kern="1200" cap="none" spc="0" normalizeH="0" baseline="0" noProof="0" smtClean="0">
                <a:ln>
                  <a:noFill/>
                </a:ln>
                <a:solidFill>
                  <a:srgbClr val="191B0E"/>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191B0E"/>
              </a:solidFill>
              <a:effectLst/>
              <a:uLnTx/>
              <a:uFillTx/>
              <a:latin typeface="Franklin Gothic Book" panose="020B0503020102020204"/>
              <a:ea typeface="+mn-ea"/>
              <a:cs typeface="+mn-cs"/>
            </a:endParaRP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08634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35BB1C6-BF8F-4481-8AB2-603A1C8A906A}" type="datetimeFigureOut">
              <a:rPr lang="en-US" smtClean="0"/>
              <a:t>7/12/2022</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D22F896-40B5-4ADD-8801-0D06FADFA095}"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85928567"/>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Ls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6532" y="-92657"/>
            <a:ext cx="12192000" cy="6879635"/>
          </a:xfrm>
          <a:prstGeom prst="rect">
            <a:avLst/>
          </a:prstGeom>
        </p:spPr>
      </p:pic>
      <p:sp>
        <p:nvSpPr>
          <p:cNvPr id="2" name="Title 1"/>
          <p:cNvSpPr>
            <a:spLocks noGrp="1"/>
          </p:cNvSpPr>
          <p:nvPr>
            <p:ph type="ctrTitle"/>
          </p:nvPr>
        </p:nvSpPr>
        <p:spPr>
          <a:xfrm rot="20129286">
            <a:off x="-470664" y="2114957"/>
            <a:ext cx="12662664" cy="1050209"/>
          </a:xfrm>
        </p:spPr>
        <p:txBody>
          <a:bodyPr>
            <a:noAutofit/>
          </a:bodyPr>
          <a:lstStyle/>
          <a:p>
            <a:pPr algn="ctr"/>
            <a:r>
              <a:rPr lang="en-MY" sz="3200" b="1" dirty="0">
                <a:solidFill>
                  <a:schemeClr val="bg1">
                    <a:lumMod val="95000"/>
                  </a:schemeClr>
                </a:solidFill>
                <a:effectLst>
                  <a:outerShdw blurRad="38100" dist="38100" dir="2700000" algn="tl">
                    <a:srgbClr val="000000">
                      <a:alpha val="43137"/>
                    </a:srgbClr>
                  </a:outerShdw>
                </a:effectLst>
                <a:latin typeface="Gill Sans MT" panose="020B0502020104020203" pitchFamily="34" charset="0"/>
              </a:rPr>
              <a:t>Incorporating Learning BY DOING APPROACH </a:t>
            </a:r>
            <a:br>
              <a:rPr lang="en-MY" sz="3200" b="1" dirty="0">
                <a:solidFill>
                  <a:schemeClr val="bg1">
                    <a:lumMod val="95000"/>
                  </a:schemeClr>
                </a:solidFill>
                <a:effectLst>
                  <a:outerShdw blurRad="38100" dist="38100" dir="2700000" algn="tl">
                    <a:srgbClr val="000000">
                      <a:alpha val="43137"/>
                    </a:srgbClr>
                  </a:outerShdw>
                </a:effectLst>
                <a:latin typeface="Gill Sans MT" panose="020B0502020104020203" pitchFamily="34" charset="0"/>
              </a:rPr>
            </a:br>
            <a:r>
              <a:rPr lang="en-MY" sz="3200" b="1" dirty="0">
                <a:solidFill>
                  <a:schemeClr val="bg1">
                    <a:lumMod val="95000"/>
                  </a:schemeClr>
                </a:solidFill>
                <a:effectLst>
                  <a:outerShdw blurRad="38100" dist="38100" dir="2700000" algn="tl">
                    <a:srgbClr val="000000">
                      <a:alpha val="43137"/>
                    </a:srgbClr>
                  </a:outerShdw>
                </a:effectLst>
                <a:latin typeface="Gill Sans MT" panose="020B0502020104020203" pitchFamily="34" charset="0"/>
              </a:rPr>
              <a:t>Within University Accounting Courses</a:t>
            </a:r>
          </a:p>
        </p:txBody>
      </p:sp>
      <p:sp>
        <p:nvSpPr>
          <p:cNvPr id="4" name="TextBox 3"/>
          <p:cNvSpPr txBox="1"/>
          <p:nvPr/>
        </p:nvSpPr>
        <p:spPr>
          <a:xfrm>
            <a:off x="7020725" y="5622173"/>
            <a:ext cx="4762501" cy="738664"/>
          </a:xfrm>
          <a:prstGeom prst="rect">
            <a:avLst/>
          </a:prstGeom>
          <a:noFill/>
        </p:spPr>
        <p:txBody>
          <a:bodyPr wrap="square" rtlCol="0">
            <a:spAutoFit/>
          </a:bodyPr>
          <a:lstStyle/>
          <a:p>
            <a:pPr algn="r" defTabSz="914400"/>
            <a:r>
              <a:rPr lang="en-US" sz="1400" b="1" dirty="0">
                <a:solidFill>
                  <a:schemeClr val="bg1">
                    <a:lumMod val="95000"/>
                  </a:schemeClr>
                </a:solidFill>
                <a:effectLst>
                  <a:outerShdw blurRad="38100" dist="38100" dir="2700000" algn="tl">
                    <a:srgbClr val="000000">
                      <a:alpha val="43137"/>
                    </a:srgbClr>
                  </a:outerShdw>
                </a:effectLst>
                <a:latin typeface="Gill Sans MT" panose="020B0502020104020203" pitchFamily="34" charset="0"/>
                <a:cs typeface="Arial" panose="020B0604020202020204" pitchFamily="34" charset="0"/>
              </a:rPr>
              <a:t>DR. NOOR FADZLINA MOHD FADHIL</a:t>
            </a:r>
          </a:p>
          <a:p>
            <a:pPr algn="r" defTabSz="914400"/>
            <a:r>
              <a:rPr lang="en-US" sz="1400" b="1" dirty="0">
                <a:solidFill>
                  <a:schemeClr val="bg1">
                    <a:lumMod val="95000"/>
                  </a:schemeClr>
                </a:solidFill>
                <a:effectLst>
                  <a:outerShdw blurRad="38100" dist="38100" dir="2700000" algn="tl">
                    <a:srgbClr val="000000">
                      <a:alpha val="43137"/>
                    </a:srgbClr>
                  </a:outerShdw>
                </a:effectLst>
                <a:latin typeface="Gill Sans MT" panose="020B0502020104020203" pitchFamily="34" charset="0"/>
                <a:cs typeface="Arial" panose="020B0604020202020204" pitchFamily="34" charset="0"/>
              </a:rPr>
              <a:t>FACULTY OF BUSINESS AND MANAGEMENT</a:t>
            </a:r>
          </a:p>
          <a:p>
            <a:pPr algn="r" defTabSz="914400"/>
            <a:r>
              <a:rPr lang="en-US" sz="1400" b="1" dirty="0">
                <a:solidFill>
                  <a:schemeClr val="bg1">
                    <a:lumMod val="95000"/>
                  </a:schemeClr>
                </a:solidFill>
                <a:effectLst>
                  <a:outerShdw blurRad="38100" dist="38100" dir="2700000" algn="tl">
                    <a:srgbClr val="000000">
                      <a:alpha val="43137"/>
                    </a:srgbClr>
                  </a:outerShdw>
                </a:effectLst>
                <a:latin typeface="Gill Sans MT" panose="020B0502020104020203" pitchFamily="34" charset="0"/>
                <a:cs typeface="Arial" panose="020B0604020202020204" pitchFamily="34" charset="0"/>
              </a:rPr>
              <a:t>UNIVERSITI SULTAN ZAINAL ABIDIN (</a:t>
            </a:r>
            <a:r>
              <a:rPr lang="en-US" sz="1400" b="1" dirty="0" err="1">
                <a:solidFill>
                  <a:schemeClr val="bg1">
                    <a:lumMod val="95000"/>
                  </a:schemeClr>
                </a:solidFill>
                <a:effectLst>
                  <a:outerShdw blurRad="38100" dist="38100" dir="2700000" algn="tl">
                    <a:srgbClr val="000000">
                      <a:alpha val="43137"/>
                    </a:srgbClr>
                  </a:outerShdw>
                </a:effectLst>
                <a:latin typeface="Gill Sans MT" panose="020B0502020104020203" pitchFamily="34" charset="0"/>
                <a:cs typeface="Arial" panose="020B0604020202020204" pitchFamily="34" charset="0"/>
              </a:rPr>
              <a:t>UniSZA</a:t>
            </a:r>
            <a:r>
              <a:rPr lang="en-US" sz="1400" b="1" dirty="0">
                <a:solidFill>
                  <a:schemeClr val="bg1">
                    <a:lumMod val="95000"/>
                  </a:schemeClr>
                </a:solidFill>
                <a:effectLst>
                  <a:outerShdw blurRad="38100" dist="38100" dir="2700000" algn="tl">
                    <a:srgbClr val="000000">
                      <a:alpha val="43137"/>
                    </a:srgbClr>
                  </a:outerShdw>
                </a:effectLst>
                <a:latin typeface="Gill Sans MT" panose="020B0502020104020203" pitchFamily="34" charset="0"/>
                <a:cs typeface="Arial" panose="020B0604020202020204" pitchFamily="34" charset="0"/>
              </a:rPr>
              <a:t>)</a:t>
            </a:r>
            <a:endParaRPr lang="en-MY" sz="1400" b="1" dirty="0">
              <a:solidFill>
                <a:schemeClr val="bg1">
                  <a:lumMod val="95000"/>
                </a:schemeClr>
              </a:solidFill>
              <a:effectLst>
                <a:outerShdw blurRad="38100" dist="38100" dir="2700000" algn="tl">
                  <a:srgbClr val="000000">
                    <a:alpha val="43137"/>
                  </a:srgbClr>
                </a:outerShdw>
              </a:effectLst>
              <a:latin typeface="Gill Sans MT" panose="020B0502020104020203" pitchFamily="34" charset="0"/>
              <a:cs typeface="Arial" panose="020B0604020202020204" pitchFamily="34" charset="0"/>
            </a:endParaRPr>
          </a:p>
        </p:txBody>
      </p:sp>
    </p:spTree>
    <p:extLst>
      <p:ext uri="{BB962C8B-B14F-4D97-AF65-F5344CB8AC3E}">
        <p14:creationId xmlns:p14="http://schemas.microsoft.com/office/powerpoint/2010/main" val="2687671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399" y="222250"/>
            <a:ext cx="9905998" cy="795564"/>
          </a:xfrm>
        </p:spPr>
        <p:txBody>
          <a:bodyPr/>
          <a:lstStyle/>
          <a:p>
            <a:pPr algn="ctr"/>
            <a:r>
              <a:rPr lang="en-US" b="1" dirty="0">
                <a:latin typeface="Gill Sans MT" panose="020B0502020104020203" pitchFamily="34" charset="0"/>
              </a:rPr>
              <a:t>WHAT IS HAPPENING NOW?</a:t>
            </a:r>
            <a:endParaRPr lang="en-MY" b="1" dirty="0">
              <a:latin typeface="Gill Sans MT" panose="020B0502020104020203" pitchFamily="34" charset="0"/>
            </a:endParaRPr>
          </a:p>
        </p:txBody>
      </p:sp>
      <p:sp>
        <p:nvSpPr>
          <p:cNvPr id="3" name="Content Placeholder 2"/>
          <p:cNvSpPr>
            <a:spLocks noGrp="1"/>
          </p:cNvSpPr>
          <p:nvPr>
            <p:ph idx="1"/>
          </p:nvPr>
        </p:nvSpPr>
        <p:spPr>
          <a:xfrm>
            <a:off x="1031648" y="922336"/>
            <a:ext cx="10544402" cy="5550127"/>
          </a:xfrm>
        </p:spPr>
        <p:txBody>
          <a:bodyPr>
            <a:normAutofit fontScale="92500" lnSpcReduction="10000"/>
          </a:bodyPr>
          <a:lstStyle/>
          <a:p>
            <a:pPr algn="just"/>
            <a:r>
              <a:rPr lang="en-MY" dirty="0">
                <a:latin typeface="Gill Sans MT" panose="020B0502020104020203" pitchFamily="34" charset="0"/>
              </a:rPr>
              <a:t>In a real working environment, future accountants are required to obtain not only competency in digital technologies but also other important skills in which professional accountants have skill gaps. For example, critical thinking skills are relevant in the job market. </a:t>
            </a:r>
          </a:p>
          <a:p>
            <a:pPr marL="0" indent="0" algn="r">
              <a:buNone/>
            </a:pPr>
            <a:r>
              <a:rPr lang="en-MY" dirty="0">
                <a:latin typeface="Gill Sans MT" panose="020B0502020104020203" pitchFamily="34" charset="0"/>
              </a:rPr>
              <a:t>(Islam, 2017; Jr et al. 2007) </a:t>
            </a:r>
          </a:p>
          <a:p>
            <a:pPr algn="just"/>
            <a:r>
              <a:rPr lang="en-MY" dirty="0">
                <a:latin typeface="Gill Sans MT" panose="020B0502020104020203" pitchFamily="34" charset="0"/>
              </a:rPr>
              <a:t>Critical thinking skills includes ‘</a:t>
            </a:r>
            <a:r>
              <a:rPr lang="en-MY" dirty="0" err="1">
                <a:latin typeface="Gill Sans MT" panose="020B0502020104020203" pitchFamily="34" charset="0"/>
              </a:rPr>
              <a:t>analyzing</a:t>
            </a:r>
            <a:r>
              <a:rPr lang="en-MY" dirty="0">
                <a:latin typeface="Gill Sans MT" panose="020B0502020104020203" pitchFamily="34" charset="0"/>
              </a:rPr>
              <a:t>, conceptualizing, reasoning and evaluating’ </a:t>
            </a:r>
          </a:p>
          <a:p>
            <a:pPr marL="0" indent="0" algn="r">
              <a:buNone/>
            </a:pPr>
            <a:r>
              <a:rPr lang="en-MY" dirty="0">
                <a:latin typeface="Gill Sans MT" panose="020B0502020104020203" pitchFamily="34" charset="0"/>
              </a:rPr>
              <a:t>(Thompson &amp; Washington 2015, p.2) </a:t>
            </a:r>
          </a:p>
          <a:p>
            <a:pPr algn="just"/>
            <a:r>
              <a:rPr lang="en-MY" dirty="0">
                <a:latin typeface="Gill Sans MT" panose="020B0502020104020203" pitchFamily="34" charset="0"/>
              </a:rPr>
              <a:t>Nevertheless, studies show that learning technique such as memorising accounting rules and procedures is inadequate to promote critical thinking and problem solving </a:t>
            </a:r>
          </a:p>
          <a:p>
            <a:pPr marL="0" indent="0" algn="r">
              <a:buNone/>
            </a:pPr>
            <a:r>
              <a:rPr lang="en-MY" dirty="0">
                <a:latin typeface="Gill Sans MT" panose="020B0502020104020203" pitchFamily="34" charset="0"/>
              </a:rPr>
              <a:t>(Thompson &amp; Washington, 2015) </a:t>
            </a:r>
          </a:p>
          <a:p>
            <a:pPr algn="just"/>
            <a:r>
              <a:rPr lang="en-MY" dirty="0">
                <a:latin typeface="Gill Sans MT" panose="020B0502020104020203" pitchFamily="34" charset="0"/>
              </a:rPr>
              <a:t>Thus, to obtain these skills, teaching and learning in the 21st century need to be shifted from the traditional way of listening and spoon-fed into learning-by-doing </a:t>
            </a:r>
          </a:p>
          <a:p>
            <a:pPr marL="0" indent="0" algn="r">
              <a:buNone/>
            </a:pPr>
            <a:r>
              <a:rPr lang="en-MY" dirty="0">
                <a:latin typeface="Gill Sans MT" panose="020B0502020104020203" pitchFamily="34" charset="0"/>
              </a:rPr>
              <a:t>(Lombardi &amp; </a:t>
            </a:r>
            <a:r>
              <a:rPr lang="en-MY" dirty="0" err="1">
                <a:latin typeface="Gill Sans MT" panose="020B0502020104020203" pitchFamily="34" charset="0"/>
              </a:rPr>
              <a:t>Oblinger</a:t>
            </a:r>
            <a:r>
              <a:rPr lang="en-MY" dirty="0">
                <a:latin typeface="Gill Sans MT" panose="020B0502020104020203" pitchFamily="34" charset="0"/>
              </a:rPr>
              <a:t> 2007) </a:t>
            </a:r>
          </a:p>
          <a:p>
            <a:pPr algn="just"/>
            <a:r>
              <a:rPr lang="en-MY" dirty="0">
                <a:latin typeface="Gill Sans MT" panose="020B0502020104020203" pitchFamily="34" charset="0"/>
              </a:rPr>
              <a:t>The term which can describe this paradigm shift is ‘authentic learning’ or also known as ‘alternative learning’</a:t>
            </a:r>
          </a:p>
          <a:p>
            <a:pPr marL="0" indent="0" algn="r">
              <a:buNone/>
            </a:pPr>
            <a:r>
              <a:rPr lang="en-MY" dirty="0">
                <a:latin typeface="Gill Sans MT" panose="020B0502020104020203" pitchFamily="34" charset="0"/>
              </a:rPr>
              <a:t>(</a:t>
            </a:r>
            <a:r>
              <a:rPr lang="en-MY" dirty="0" err="1">
                <a:latin typeface="Gill Sans MT" panose="020B0502020104020203" pitchFamily="34" charset="0"/>
              </a:rPr>
              <a:t>Gulikers</a:t>
            </a:r>
            <a:r>
              <a:rPr lang="en-MY" dirty="0">
                <a:latin typeface="Gill Sans MT" panose="020B0502020104020203" pitchFamily="34" charset="0"/>
              </a:rPr>
              <a:t> et al. 2004; </a:t>
            </a:r>
            <a:r>
              <a:rPr lang="en-MY" dirty="0" err="1">
                <a:latin typeface="Gill Sans MT" panose="020B0502020104020203" pitchFamily="34" charset="0"/>
              </a:rPr>
              <a:t>Fook</a:t>
            </a:r>
            <a:r>
              <a:rPr lang="en-MY" dirty="0">
                <a:latin typeface="Gill Sans MT" panose="020B0502020104020203" pitchFamily="34" charset="0"/>
              </a:rPr>
              <a:t> &amp; Sidhu 2010)</a:t>
            </a:r>
          </a:p>
          <a:p>
            <a:pPr algn="just"/>
            <a:r>
              <a:rPr lang="en-MY" dirty="0">
                <a:latin typeface="Gill Sans MT" panose="020B0502020104020203" pitchFamily="34" charset="0"/>
              </a:rPr>
              <a:t>The question now is </a:t>
            </a:r>
            <a:r>
              <a:rPr lang="en-MY" b="1" dirty="0">
                <a:solidFill>
                  <a:srgbClr val="FF0000"/>
                </a:solidFill>
                <a:latin typeface="Gill Sans MT" panose="020B0502020104020203" pitchFamily="34" charset="0"/>
              </a:rPr>
              <a:t>HOW</a:t>
            </a:r>
            <a:r>
              <a:rPr lang="en-MY" dirty="0">
                <a:latin typeface="Gill Sans MT" panose="020B0502020104020203" pitchFamily="34" charset="0"/>
              </a:rPr>
              <a:t> academicians can provide these skills to accounting students?</a:t>
            </a:r>
          </a:p>
        </p:txBody>
      </p:sp>
    </p:spTree>
    <p:extLst>
      <p:ext uri="{BB962C8B-B14F-4D97-AF65-F5344CB8AC3E}">
        <p14:creationId xmlns:p14="http://schemas.microsoft.com/office/powerpoint/2010/main" val="757487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1F7F14B-ED51-4057-8897-4FC72CA2B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47374" y="79899"/>
            <a:ext cx="5303520" cy="2072197"/>
          </a:xfrm>
        </p:spPr>
        <p:txBody>
          <a:bodyPr>
            <a:normAutofit/>
          </a:bodyPr>
          <a:lstStyle/>
          <a:p>
            <a:pPr algn="ctr"/>
            <a:r>
              <a:rPr lang="en-US" sz="3400" b="1" dirty="0">
                <a:solidFill>
                  <a:srgbClr val="191B0E"/>
                </a:solidFill>
                <a:latin typeface="Gill Sans MT" panose="020B0502020104020203" pitchFamily="34" charset="0"/>
              </a:rPr>
              <a:t>HOW? </a:t>
            </a:r>
            <a:br>
              <a:rPr lang="en-US" sz="3400" b="1" dirty="0">
                <a:solidFill>
                  <a:srgbClr val="191B0E"/>
                </a:solidFill>
                <a:latin typeface="Gill Sans MT" panose="020B0502020104020203" pitchFamily="34" charset="0"/>
              </a:rPr>
            </a:br>
            <a:r>
              <a:rPr lang="en-US" sz="3400" b="1" dirty="0">
                <a:solidFill>
                  <a:srgbClr val="191B0E"/>
                </a:solidFill>
                <a:latin typeface="Gill Sans MT" panose="020B0502020104020203" pitchFamily="34" charset="0"/>
              </a:rPr>
              <a:t>IN ORDER TO ADDRESS THE ISSUE…</a:t>
            </a:r>
            <a:endParaRPr lang="en-MY" sz="3400" b="1" dirty="0">
              <a:solidFill>
                <a:srgbClr val="191B0E"/>
              </a:solidFill>
              <a:latin typeface="Gill Sans MT" panose="020B0502020104020203" pitchFamily="34" charset="0"/>
            </a:endParaRPr>
          </a:p>
        </p:txBody>
      </p:sp>
      <p:sp>
        <p:nvSpPr>
          <p:cNvPr id="3" name="Content Placeholder 2"/>
          <p:cNvSpPr>
            <a:spLocks noGrp="1"/>
          </p:cNvSpPr>
          <p:nvPr>
            <p:ph idx="1"/>
          </p:nvPr>
        </p:nvSpPr>
        <p:spPr>
          <a:xfrm>
            <a:off x="109274" y="1550485"/>
            <a:ext cx="5074920" cy="5189515"/>
          </a:xfrm>
          <a:solidFill>
            <a:schemeClr val="accent3">
              <a:lumMod val="20000"/>
              <a:lumOff val="80000"/>
            </a:schemeClr>
          </a:solidFill>
        </p:spPr>
        <p:txBody>
          <a:bodyPr>
            <a:noAutofit/>
          </a:bodyPr>
          <a:lstStyle/>
          <a:p>
            <a:pPr algn="just"/>
            <a:r>
              <a:rPr lang="en-MY" sz="1600" dirty="0">
                <a:solidFill>
                  <a:srgbClr val="191B0E"/>
                </a:solidFill>
                <a:latin typeface="Gill Sans MT" panose="020B0502020104020203" pitchFamily="34" charset="0"/>
              </a:rPr>
              <a:t>To ensure the students can have fun and gather beneficial learning experiences, I employ the following strategies which consist of </a:t>
            </a:r>
            <a:r>
              <a:rPr lang="en-MY" sz="1800" b="1" dirty="0">
                <a:solidFill>
                  <a:srgbClr val="FF0000"/>
                </a:solidFill>
                <a:latin typeface="Gill Sans MT" panose="020B0502020104020203" pitchFamily="34" charset="0"/>
              </a:rPr>
              <a:t>6 steps</a:t>
            </a:r>
            <a:r>
              <a:rPr lang="en-MY" sz="1600" dirty="0">
                <a:solidFill>
                  <a:srgbClr val="191B0E"/>
                </a:solidFill>
                <a:latin typeface="Gill Sans MT" panose="020B0502020104020203" pitchFamily="34" charset="0"/>
              </a:rPr>
              <a:t>, in two accounting subjects; Business Ethics and Corporate Governance (BECG), and Advanced Accounting Information System (AIS) subjects.</a:t>
            </a:r>
          </a:p>
          <a:p>
            <a:pPr algn="just"/>
            <a:r>
              <a:rPr lang="en-MY" sz="1600" dirty="0">
                <a:solidFill>
                  <a:srgbClr val="191B0E"/>
                </a:solidFill>
                <a:latin typeface="Gill Sans MT" panose="020B0502020104020203" pitchFamily="34" charset="0"/>
              </a:rPr>
              <a:t>The main activity performed by students through the strategies implemented is</a:t>
            </a:r>
          </a:p>
          <a:p>
            <a:pPr marL="0" indent="0" algn="just">
              <a:buNone/>
            </a:pPr>
            <a:r>
              <a:rPr lang="en-MY" sz="1600" dirty="0">
                <a:solidFill>
                  <a:srgbClr val="191B0E"/>
                </a:solidFill>
                <a:latin typeface="Gill Sans MT" panose="020B0502020104020203" pitchFamily="34" charset="0"/>
              </a:rPr>
              <a:t>	</a:t>
            </a:r>
            <a:r>
              <a:rPr lang="en-MY" sz="1600" b="1" dirty="0">
                <a:solidFill>
                  <a:srgbClr val="191B0E"/>
                </a:solidFill>
                <a:latin typeface="Gill Sans MT" panose="020B0502020104020203" pitchFamily="34" charset="0"/>
              </a:rPr>
              <a:t>application of Rich Picture</a:t>
            </a:r>
            <a:r>
              <a:rPr lang="en-MY" sz="1600" dirty="0">
                <a:solidFill>
                  <a:srgbClr val="191B0E"/>
                </a:solidFill>
                <a:latin typeface="Gill Sans MT" panose="020B0502020104020203" pitchFamily="34" charset="0"/>
              </a:rPr>
              <a:t> </a:t>
            </a:r>
            <a:r>
              <a:rPr lang="en-MY" sz="1600" b="1" dirty="0">
                <a:solidFill>
                  <a:srgbClr val="191B0E"/>
                </a:solidFill>
                <a:latin typeface="Gill Sans MT" panose="020B0502020104020203" pitchFamily="34" charset="0"/>
              </a:rPr>
              <a:t>(RP) </a:t>
            </a:r>
            <a:r>
              <a:rPr lang="en-MY" sz="1600" dirty="0">
                <a:solidFill>
                  <a:srgbClr val="191B0E"/>
                </a:solidFill>
                <a:latin typeface="Gill Sans MT" panose="020B0502020104020203" pitchFamily="34" charset="0"/>
              </a:rPr>
              <a:t>such as 	drawing picture/symbols/notes that includes the 	expression of ideas, issues, causal relationships, 	factors, impact and alternatives to address the 	problems. This activity could help to promote a 	student-centred learning with a critical thinking, 	reasoning and problem solving skills.</a:t>
            </a:r>
          </a:p>
          <a:p>
            <a:pPr algn="just"/>
            <a:r>
              <a:rPr lang="en-MY" sz="1600" dirty="0">
                <a:solidFill>
                  <a:srgbClr val="191B0E"/>
                </a:solidFill>
                <a:latin typeface="Gill Sans MT" panose="020B0502020104020203" pitchFamily="34" charset="0"/>
              </a:rPr>
              <a:t>For example, RP is used to evaluate their understanding on BECG and AIS subjects involving analysing and proposing the best alternative for real cases scenario on technologies and ethical issues in businesses. </a:t>
            </a:r>
          </a:p>
          <a:p>
            <a:endParaRPr lang="en-MY" sz="1600" dirty="0">
              <a:solidFill>
                <a:srgbClr val="191B0E"/>
              </a:solidFill>
              <a:latin typeface="Gill Sans MT" panose="020B0502020104020203" pitchFamily="34" charset="0"/>
            </a:endParaRPr>
          </a:p>
        </p:txBody>
      </p:sp>
      <p:sp>
        <p:nvSpPr>
          <p:cNvPr id="13" name="Rectangle 12">
            <a:extLst>
              <a:ext uri="{FF2B5EF4-FFF2-40B4-BE49-F238E27FC236}">
                <a16:creationId xmlns:a16="http://schemas.microsoft.com/office/drawing/2014/main" id="{09CB4F78-37FA-4A6C-B624-E7F7D69168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3752C1C7-039F-4542-BCD0-12B900A3BFF0}"/>
              </a:ext>
            </a:extLst>
          </p:cNvPr>
          <p:cNvSpPr/>
          <p:nvPr/>
        </p:nvSpPr>
        <p:spPr>
          <a:xfrm>
            <a:off x="5532120" y="6320218"/>
            <a:ext cx="6659880" cy="461665"/>
          </a:xfrm>
          <a:prstGeom prst="rect">
            <a:avLst/>
          </a:prstGeom>
        </p:spPr>
        <p:txBody>
          <a:bodyPr wrap="square">
            <a:spAutoFit/>
          </a:bodyPr>
          <a:lstStyle/>
          <a:p>
            <a:pPr algn="ctr"/>
            <a:r>
              <a:rPr lang="en-AU" sz="1200" b="1" i="1" dirty="0">
                <a:latin typeface="Arial" panose="020B0604020202020204" pitchFamily="34" charset="0"/>
                <a:ea typeface="Calibri" panose="020F0502020204030204" pitchFamily="34" charset="0"/>
              </a:rPr>
              <a:t>Teaching and learning strategies: Six steps in conducting teaching and learning in accounting subjects (Modified from Lombardi &amp; </a:t>
            </a:r>
            <a:r>
              <a:rPr lang="en-AU" sz="1200" b="1" i="1" dirty="0" err="1">
                <a:latin typeface="Arial" panose="020B0604020202020204" pitchFamily="34" charset="0"/>
                <a:ea typeface="Calibri" panose="020F0502020204030204" pitchFamily="34" charset="0"/>
              </a:rPr>
              <a:t>Oblinger</a:t>
            </a:r>
            <a:r>
              <a:rPr lang="en-AU" sz="1200" b="1" i="1" dirty="0">
                <a:latin typeface="Arial" panose="020B0604020202020204" pitchFamily="34" charset="0"/>
                <a:ea typeface="Calibri" panose="020F0502020204030204" pitchFamily="34" charset="0"/>
              </a:rPr>
              <a:t>, 2007; </a:t>
            </a:r>
            <a:r>
              <a:rPr lang="en-MY" sz="1200" b="1" dirty="0" err="1">
                <a:latin typeface="Gill Sans MT" panose="020B0502020104020203" pitchFamily="34" charset="0"/>
              </a:rPr>
              <a:t>Checkland</a:t>
            </a:r>
            <a:r>
              <a:rPr lang="en-MY" sz="1200" b="1" dirty="0">
                <a:latin typeface="Gill Sans MT" panose="020B0502020104020203" pitchFamily="34" charset="0"/>
              </a:rPr>
              <a:t>, 1999</a:t>
            </a:r>
            <a:r>
              <a:rPr lang="en-AU" sz="1200" b="1" i="1" dirty="0">
                <a:latin typeface="Arial" panose="020B0604020202020204" pitchFamily="34" charset="0"/>
                <a:ea typeface="Calibri" panose="020F0502020204030204" pitchFamily="34" charset="0"/>
              </a:rPr>
              <a:t>) </a:t>
            </a:r>
            <a:endParaRPr lang="en-MY" sz="1200" b="1" dirty="0"/>
          </a:p>
        </p:txBody>
      </p:sp>
      <p:pic>
        <p:nvPicPr>
          <p:cNvPr id="8" name="Picture 7">
            <a:extLst>
              <a:ext uri="{FF2B5EF4-FFF2-40B4-BE49-F238E27FC236}">
                <a16:creationId xmlns:a16="http://schemas.microsoft.com/office/drawing/2014/main" id="{DA1B40B6-15D9-4143-AB4D-035C95442D4C}"/>
              </a:ext>
            </a:extLst>
          </p:cNvPr>
          <p:cNvPicPr>
            <a:picLocks noChangeAspect="1"/>
          </p:cNvPicPr>
          <p:nvPr/>
        </p:nvPicPr>
        <p:blipFill>
          <a:blip r:embed="rId2"/>
          <a:stretch>
            <a:fillRect/>
          </a:stretch>
        </p:blipFill>
        <p:spPr>
          <a:xfrm>
            <a:off x="5826402" y="104692"/>
            <a:ext cx="6071315" cy="6211744"/>
          </a:xfrm>
          <a:prstGeom prst="rect">
            <a:avLst/>
          </a:prstGeom>
        </p:spPr>
      </p:pic>
    </p:spTree>
    <p:extLst>
      <p:ext uri="{BB962C8B-B14F-4D97-AF65-F5344CB8AC3E}">
        <p14:creationId xmlns:p14="http://schemas.microsoft.com/office/powerpoint/2010/main" val="1397205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62940"/>
            <a:ext cx="9601200" cy="1485900"/>
          </a:xfrm>
        </p:spPr>
        <p:txBody>
          <a:bodyPr/>
          <a:lstStyle/>
          <a:p>
            <a:pPr algn="ctr"/>
            <a:r>
              <a:rPr lang="en-US" b="1" dirty="0">
                <a:latin typeface="Gill Sans MT" panose="020B0502020104020203" pitchFamily="34" charset="0"/>
              </a:rPr>
              <a:t>REFERENCES</a:t>
            </a:r>
            <a:endParaRPr lang="en-MY" b="1" dirty="0">
              <a:latin typeface="Gill Sans MT" panose="020B0502020104020203" pitchFamily="34" charset="0"/>
            </a:endParaRPr>
          </a:p>
        </p:txBody>
      </p:sp>
      <p:sp>
        <p:nvSpPr>
          <p:cNvPr id="3" name="Content Placeholder 2"/>
          <p:cNvSpPr>
            <a:spLocks noGrp="1"/>
          </p:cNvSpPr>
          <p:nvPr>
            <p:ph idx="1"/>
          </p:nvPr>
        </p:nvSpPr>
        <p:spPr>
          <a:xfrm>
            <a:off x="1737360" y="1516380"/>
            <a:ext cx="9601200" cy="4274820"/>
          </a:xfrm>
        </p:spPr>
        <p:txBody>
          <a:bodyPr>
            <a:normAutofit fontScale="85000" lnSpcReduction="20000"/>
          </a:bodyPr>
          <a:lstStyle/>
          <a:p>
            <a:r>
              <a:rPr lang="en-MY" dirty="0">
                <a:latin typeface="Gill Sans MT" panose="020B0502020104020203" pitchFamily="34" charset="0"/>
              </a:rPr>
              <a:t>Berg, T. &amp; Bell, S., 2019. Using rich pictures outside of soft systems methodology: a case study analysis. International Journal of System of Systems Engineering, 9(3), pp.257–276.</a:t>
            </a:r>
          </a:p>
          <a:p>
            <a:r>
              <a:rPr lang="en-MY" dirty="0">
                <a:latin typeface="Gill Sans MT" panose="020B0502020104020203" pitchFamily="34" charset="0"/>
              </a:rPr>
              <a:t>Burge, S. 2015. System thinking: approaches and methodologies an overview of the soft systems methodology pp. 1–14.</a:t>
            </a:r>
          </a:p>
          <a:p>
            <a:r>
              <a:rPr lang="en-MY" dirty="0" err="1">
                <a:latin typeface="Gill Sans MT" panose="020B0502020104020203" pitchFamily="34" charset="0"/>
              </a:rPr>
              <a:t>Checkland</a:t>
            </a:r>
            <a:r>
              <a:rPr lang="en-MY" dirty="0">
                <a:latin typeface="Gill Sans MT" panose="020B0502020104020203" pitchFamily="34" charset="0"/>
              </a:rPr>
              <a:t>, P.B. 1999. Systems Thinking, Systems Practice. Chichester: John Wiley &amp; Sons.</a:t>
            </a:r>
          </a:p>
          <a:p>
            <a:r>
              <a:rPr lang="en-MY" dirty="0" err="1">
                <a:latin typeface="Gill Sans MT" panose="020B0502020104020203" pitchFamily="34" charset="0"/>
              </a:rPr>
              <a:t>Checkland</a:t>
            </a:r>
            <a:r>
              <a:rPr lang="en-MY" dirty="0">
                <a:latin typeface="Gill Sans MT" panose="020B0502020104020203" pitchFamily="34" charset="0"/>
              </a:rPr>
              <a:t>, P., 2000. Soft Systems Methodology: A Thirty Year Retrospective. Systems Research and </a:t>
            </a:r>
            <a:r>
              <a:rPr lang="en-MY" dirty="0" err="1">
                <a:latin typeface="Gill Sans MT" panose="020B0502020104020203" pitchFamily="34" charset="0"/>
              </a:rPr>
              <a:t>Behavioral</a:t>
            </a:r>
            <a:r>
              <a:rPr lang="en-MY" dirty="0">
                <a:latin typeface="Gill Sans MT" panose="020B0502020104020203" pitchFamily="34" charset="0"/>
              </a:rPr>
              <a:t> Science, 17, pp.11–58.</a:t>
            </a:r>
          </a:p>
          <a:p>
            <a:r>
              <a:rPr lang="en-MY" dirty="0" err="1">
                <a:latin typeface="Gill Sans MT" panose="020B0502020104020203" pitchFamily="34" charset="0"/>
              </a:rPr>
              <a:t>Fook</a:t>
            </a:r>
            <a:r>
              <a:rPr lang="en-MY" dirty="0">
                <a:latin typeface="Gill Sans MT" panose="020B0502020104020203" pitchFamily="34" charset="0"/>
              </a:rPr>
              <a:t>, C.Y. &amp; Sidhu, G.K., 2010. Authentic Assessment and Pedagogical Strategies in Higher Education . Journal of Sciences, 6(2), pp.153–161.</a:t>
            </a:r>
          </a:p>
          <a:p>
            <a:r>
              <a:rPr lang="en-MY" dirty="0">
                <a:latin typeface="Gill Sans MT" panose="020B0502020104020203" pitchFamily="34" charset="0"/>
              </a:rPr>
              <a:t>Jr, E.B.C., Duncan, J.R. &amp; Johnson, S.D., 2007. Critical Thinking Skills of Accounting Students. </a:t>
            </a:r>
            <a:r>
              <a:rPr lang="en-MY" dirty="0" err="1">
                <a:latin typeface="Gill Sans MT" panose="020B0502020104020203" pitchFamily="34" charset="0"/>
              </a:rPr>
              <a:t>repec</a:t>
            </a:r>
            <a:r>
              <a:rPr lang="en-MY" dirty="0">
                <a:latin typeface="Gill Sans MT" panose="020B0502020104020203" pitchFamily="34" charset="0"/>
              </a:rPr>
              <a:t>, 1(2), pp.43–70.</a:t>
            </a:r>
          </a:p>
          <a:p>
            <a:r>
              <a:rPr lang="en-MY" dirty="0">
                <a:latin typeface="Gill Sans MT" panose="020B0502020104020203" pitchFamily="34" charset="0"/>
              </a:rPr>
              <a:t>Lombardi, M.M. &amp; </a:t>
            </a:r>
            <a:r>
              <a:rPr lang="en-MY" dirty="0" err="1">
                <a:latin typeface="Gill Sans MT" panose="020B0502020104020203" pitchFamily="34" charset="0"/>
              </a:rPr>
              <a:t>Oblinger</a:t>
            </a:r>
            <a:r>
              <a:rPr lang="en-MY" dirty="0">
                <a:latin typeface="Gill Sans MT" panose="020B0502020104020203" pitchFamily="34" charset="0"/>
              </a:rPr>
              <a:t>, D.G., 2007. Authentic Learning for the 21st Century: An Overview. EDUCAUSE Learning </a:t>
            </a:r>
            <a:r>
              <a:rPr lang="en-MY" dirty="0" err="1">
                <a:latin typeface="Gill Sans MT" panose="020B0502020104020203" pitchFamily="34" charset="0"/>
              </a:rPr>
              <a:t>Intiative</a:t>
            </a:r>
            <a:r>
              <a:rPr lang="en-MY" dirty="0">
                <a:latin typeface="Gill Sans MT" panose="020B0502020104020203" pitchFamily="34" charset="0"/>
              </a:rPr>
              <a:t> advancing learning through IT innovation., pp.1–13.</a:t>
            </a:r>
          </a:p>
          <a:p>
            <a:r>
              <a:rPr lang="en-MY" dirty="0">
                <a:latin typeface="Gill Sans MT" panose="020B0502020104020203" pitchFamily="34" charset="0"/>
              </a:rPr>
              <a:t>Thompson, F. &amp; Washington, H. L. 2015. ‘Critical thinking skills and teaching accounting: a comparative study’, </a:t>
            </a:r>
            <a:r>
              <a:rPr lang="en-MY" i="1" dirty="0">
                <a:latin typeface="Gill Sans MT" panose="020B0502020104020203" pitchFamily="34" charset="0"/>
              </a:rPr>
              <a:t>Journal of Finance and Accountancy.</a:t>
            </a:r>
            <a:r>
              <a:rPr lang="en-MY" dirty="0">
                <a:latin typeface="Gill Sans MT" panose="020B0502020104020203" pitchFamily="34" charset="0"/>
              </a:rPr>
              <a:t>, 19, pp. 1–8.</a:t>
            </a:r>
          </a:p>
          <a:p>
            <a:endParaRPr lang="en-MY" dirty="0">
              <a:latin typeface="Gill Sans MT" panose="020B0502020104020203" pitchFamily="34" charset="0"/>
            </a:endParaRPr>
          </a:p>
          <a:p>
            <a:endParaRPr lang="en-MY" dirty="0">
              <a:latin typeface="Gill Sans MT" panose="020B0502020104020203" pitchFamily="34" charset="0"/>
            </a:endParaRPr>
          </a:p>
        </p:txBody>
      </p:sp>
    </p:spTree>
    <p:extLst>
      <p:ext uri="{BB962C8B-B14F-4D97-AF65-F5344CB8AC3E}">
        <p14:creationId xmlns:p14="http://schemas.microsoft.com/office/powerpoint/2010/main" val="18604111"/>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Crop</Template>
  <TotalTime>616</TotalTime>
  <Words>674</Words>
  <Application>Microsoft Office PowerPoint</Application>
  <PresentationFormat>Widescreen</PresentationFormat>
  <Paragraphs>31</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Franklin Gothic Book</vt:lpstr>
      <vt:lpstr>Gill Sans MT</vt:lpstr>
      <vt:lpstr>Crop</vt:lpstr>
      <vt:lpstr>Incorporating Learning BY DOING APPROACH  Within University Accounting Courses</vt:lpstr>
      <vt:lpstr>WHAT IS HAPPENING NOW?</vt:lpstr>
      <vt:lpstr>HOW?  IN ORDER TO ADDRESS THE ISSUE…</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Incorporating Authentic Learning Experiences Within University Accounting Courses:  A Case Study in An E-Learning Environment</dc:title>
  <dc:creator>NOOR FADZLINA</dc:creator>
  <cp:lastModifiedBy>Noor Fadzlina Mohd Fadhil</cp:lastModifiedBy>
  <cp:revision>39</cp:revision>
  <dcterms:created xsi:type="dcterms:W3CDTF">2021-04-11T03:13:20Z</dcterms:created>
  <dcterms:modified xsi:type="dcterms:W3CDTF">2022-07-12T02:21:00Z</dcterms:modified>
</cp:coreProperties>
</file>