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43" r:id="rId1"/>
  </p:sldMasterIdLst>
  <p:sldIdLst>
    <p:sldId id="256" r:id="rId2"/>
    <p:sldId id="276" r:id="rId3"/>
    <p:sldId id="268" r:id="rId4"/>
    <p:sldId id="27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or Fadzlina Mohd Fadhil" initials="NFMF" lastIdx="1" clrIdx="0">
    <p:extLst>
      <p:ext uri="{19B8F6BF-5375-455C-9EA6-DF929625EA0E}">
        <p15:presenceInfo xmlns:p15="http://schemas.microsoft.com/office/powerpoint/2012/main" userId="ea35794874d12a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>
        <p:scale>
          <a:sx n="80" d="100"/>
          <a:sy n="80" d="100"/>
        </p:scale>
        <p:origin x="739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40508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19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01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34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FEDE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FEDE3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FEDE3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FEDE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FEDE3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36545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74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1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65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50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707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863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592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97F59D-628C-4053-B41F-489D0045F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1" y="791570"/>
            <a:ext cx="4018839" cy="52623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 OF EVIDENCE IN TEACHING AND LEARNING USING RICH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6176720" y="791570"/>
            <a:ext cx="4892308" cy="5262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NOOR FADZLINA MOHD FADHIL</a:t>
            </a:r>
          </a:p>
          <a:p>
            <a:pPr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BUSINESS AND MANAGEMENT</a:t>
            </a:r>
          </a:p>
          <a:p>
            <a:pPr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 SULTAN ZAINAL ABIDIN (UniSZA)</a:t>
            </a:r>
          </a:p>
        </p:txBody>
      </p:sp>
    </p:spTree>
    <p:extLst>
      <p:ext uri="{BB962C8B-B14F-4D97-AF65-F5344CB8AC3E}">
        <p14:creationId xmlns:p14="http://schemas.microsoft.com/office/powerpoint/2010/main" val="268767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Gill Sans MT" panose="020B0502020104020203" pitchFamily="34" charset="0"/>
              </a:rPr>
              <a:t>EVIDENCE IN TEACHING AND LEARNING USING RICH PICTURE (RP)</a:t>
            </a:r>
            <a:endParaRPr lang="en-MY" sz="40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8950"/>
            <a:ext cx="10287000" cy="4347437"/>
          </a:xfrm>
        </p:spPr>
        <p:txBody>
          <a:bodyPr>
            <a:noAutofit/>
          </a:bodyPr>
          <a:lstStyle/>
          <a:p>
            <a:pPr algn="just"/>
            <a:r>
              <a:rPr lang="en-MY" dirty="0">
                <a:latin typeface="Gill Sans MT" panose="020B0502020104020203" pitchFamily="34" charset="0"/>
              </a:rPr>
              <a:t>How RP is drawn?</a:t>
            </a:r>
          </a:p>
          <a:p>
            <a:pPr marL="0" indent="0" algn="just">
              <a:buNone/>
            </a:pPr>
            <a:r>
              <a:rPr lang="en-MY" dirty="0">
                <a:latin typeface="Gill Sans MT" panose="020B0502020104020203" pitchFamily="34" charset="0"/>
              </a:rPr>
              <a:t>The use of RP is flexible with no rigid rules and constraints (Horan, 2000)</a:t>
            </a:r>
          </a:p>
          <a:p>
            <a:pPr marL="0" indent="0" algn="just">
              <a:buNone/>
            </a:pPr>
            <a:r>
              <a:rPr lang="en-MY" dirty="0">
                <a:latin typeface="Gill Sans MT" panose="020B0502020104020203" pitchFamily="34" charset="0"/>
              </a:rPr>
              <a:t>As stated by (</a:t>
            </a:r>
            <a:r>
              <a:rPr lang="en-MY" dirty="0" err="1">
                <a:latin typeface="Gill Sans MT" panose="020B0502020104020203" pitchFamily="34" charset="0"/>
              </a:rPr>
              <a:t>Checkland</a:t>
            </a:r>
            <a:r>
              <a:rPr lang="en-MY" dirty="0">
                <a:latin typeface="Gill Sans MT" panose="020B0502020104020203" pitchFamily="34" charset="0"/>
              </a:rPr>
              <a:t> 2000, p.22), </a:t>
            </a:r>
            <a:r>
              <a:rPr lang="en-MY" i="1" dirty="0">
                <a:latin typeface="Gill Sans MT" panose="020B0502020104020203" pitchFamily="34" charset="0"/>
              </a:rPr>
              <a:t>"Users need to develop skill in making 'rich pictures' in ways they are comfortable with, ways which are as natural as possible for them as individuals"</a:t>
            </a:r>
            <a:r>
              <a:rPr lang="en-MY" dirty="0">
                <a:latin typeface="Gill Sans MT" panose="020B0502020104020203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MY" dirty="0">
                <a:latin typeface="Gill Sans MT" panose="020B0502020104020203" pitchFamily="34" charset="0"/>
              </a:rPr>
              <a:t>The RP requires no formal modelling symbols and can be in any form of graphical representation.</a:t>
            </a:r>
          </a:p>
          <a:p>
            <a:pPr marL="0" indent="0" algn="just">
              <a:buNone/>
            </a:pPr>
            <a:endParaRPr lang="en-MY" dirty="0">
              <a:latin typeface="Gill Sans MT" panose="020B0502020104020203" pitchFamily="34" charset="0"/>
            </a:endParaRPr>
          </a:p>
          <a:p>
            <a:pPr algn="just"/>
            <a:endParaRPr lang="en-MY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7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058" b="10403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450528-201B-4949-8D30-FC229E5F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9" y="3211287"/>
            <a:ext cx="4891887" cy="142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b="1" dirty="0">
                <a:latin typeface="Gill Sans MT" panose="020B0502020104020203" pitchFamily="34" charset="0"/>
              </a:rPr>
              <a:t>Sample 1</a:t>
            </a:r>
          </a:p>
          <a:p>
            <a:pPr marL="0" indent="0">
              <a:buNone/>
            </a:pPr>
            <a:r>
              <a:rPr lang="en-MY" dirty="0">
                <a:latin typeface="Gill Sans MT" panose="020B0502020104020203" pitchFamily="34" charset="0"/>
              </a:rPr>
              <a:t>Samples of evidence on how students learn using the six steps strategy consisting of Rich Picture</a:t>
            </a:r>
          </a:p>
          <a:p>
            <a:pPr marL="0" indent="0">
              <a:buNone/>
            </a:pPr>
            <a:endParaRPr lang="en-MY" dirty="0">
              <a:latin typeface="Gill Sans MT" panose="020B0502020104020203" pitchFamily="34" charset="0"/>
            </a:endParaRPr>
          </a:p>
          <a:p>
            <a:endParaRPr lang="en-MY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55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1" y="930982"/>
            <a:ext cx="6517065" cy="4675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21F86D-0272-4DD0-869D-63510C29D247}"/>
              </a:ext>
            </a:extLst>
          </p:cNvPr>
          <p:cNvSpPr txBox="1"/>
          <p:nvPr/>
        </p:nvSpPr>
        <p:spPr>
          <a:xfrm>
            <a:off x="7860667" y="2286000"/>
            <a:ext cx="3656419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b="1">
                <a:solidFill>
                  <a:schemeClr val="tx2"/>
                </a:solidFill>
              </a:rPr>
              <a:t>Sample 2</a:t>
            </a:r>
          </a:p>
        </p:txBody>
      </p:sp>
    </p:spTree>
    <p:extLst>
      <p:ext uri="{BB962C8B-B14F-4D97-AF65-F5344CB8AC3E}">
        <p14:creationId xmlns:p14="http://schemas.microsoft.com/office/powerpoint/2010/main" val="1592980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139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Franklin Gothic Book</vt:lpstr>
      <vt:lpstr>Gill Sans MT</vt:lpstr>
      <vt:lpstr>Crop</vt:lpstr>
      <vt:lpstr>SAMPLES OF EVIDENCE IN TEACHING AND LEARNING USING RICH PICTURE</vt:lpstr>
      <vt:lpstr>EVIDENCE IN TEACHING AND LEARNING USING RICH PICTURE (RP)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SAMPLES OF EVIDENCE IN TEACHING AND LEARNING USING RICH PICTURE</dc:title>
  <dc:creator>Noor Fadzlina Mohd Fadhil</dc:creator>
  <cp:lastModifiedBy>Noor Fadzlina Mohd Fadhil</cp:lastModifiedBy>
  <cp:revision>1</cp:revision>
  <dcterms:created xsi:type="dcterms:W3CDTF">2022-07-12T02:27:41Z</dcterms:created>
  <dcterms:modified xsi:type="dcterms:W3CDTF">2022-07-12T02:29:26Z</dcterms:modified>
</cp:coreProperties>
</file>