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66" r:id="rId3"/>
    <p:sldId id="258" r:id="rId4"/>
    <p:sldId id="280" r:id="rId5"/>
    <p:sldId id="259" r:id="rId6"/>
    <p:sldId id="260" r:id="rId7"/>
    <p:sldId id="264" r:id="rId8"/>
    <p:sldId id="279" r:id="rId9"/>
    <p:sldId id="267" r:id="rId10"/>
    <p:sldId id="269" r:id="rId11"/>
    <p:sldId id="270" r:id="rId12"/>
    <p:sldId id="271" r:id="rId13"/>
    <p:sldId id="272" r:id="rId14"/>
    <p:sldId id="273" r:id="rId15"/>
    <p:sldId id="268" r:id="rId16"/>
    <p:sldId id="274" r:id="rId17"/>
    <p:sldId id="275" r:id="rId18"/>
    <p:sldId id="276" r:id="rId19"/>
    <p:sldId id="278" r:id="rId20"/>
    <p:sldId id="277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3CC"/>
    <a:srgbClr val="C8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673"/>
  </p:normalViewPr>
  <p:slideViewPr>
    <p:cSldViewPr snapToGrid="0" snapToObjects="1">
      <p:cViewPr varScale="1">
        <p:scale>
          <a:sx n="76" d="100"/>
          <a:sy n="76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A1D03-5019-8049-944F-5C8AC15B1290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C120E-8CF1-3F4B-8F2F-2A644F5A1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2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BB2B-5028-C547-804D-D01B2C1BC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0D9AE-3C3F-3F4A-A9F6-1A5E13F46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F72D-5002-544A-9304-F679836A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0E63-4BFE-E549-AD1A-0666E7AFCB59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C6F7-357A-6D41-A8EB-40ECD674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BF17F-8DD7-6549-B5AA-8F745647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61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EC2C9-A063-A04C-BEC1-AF8C8EC2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773A8-6C91-964A-9B4B-DDC508B3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8AB4-44F2-244E-9C91-005B5BC8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8621-2814-D04B-940A-9A89F02E049D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C2AB2-959C-3440-BA6F-A4BD4D95D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B4E5-422F-2741-9AB7-CCEFD6A7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9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E9F30-4D44-8940-AF46-B3D5484F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67DEB-9E89-5C4B-832E-F31470AEC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F5900-A391-424E-B42C-DE531FB4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93AA-29A9-0F46-A8CA-1F466FDFCB37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68334-D86E-C549-8D35-04530C1F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299D-DF1C-B74A-94E8-10374755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21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C7F2-B69A-EA4C-A7A3-B903E89E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A62AB-CF8A-D74F-86C7-1D7DF1547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B9495-EA82-1B46-96BE-CA251620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DE80-676B-D042-A567-90387B05B123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61D70-233C-E044-B3EF-1CA3707E2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55FCA-C690-0944-BE18-F7933091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ED06-A635-A140-96AD-4E5C0CF3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F9066-B597-A44F-9041-127D1A20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D5855-AF77-D448-982A-05F4094E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C9A2-2B9D-8A45-A47F-AE22B2604A4C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9B22-2D83-1D42-8EDD-AEADB9C4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5841-7128-F049-AC39-064106E5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1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7187C-ECA6-4E48-B054-7166BCB7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1B23-A3D6-A44A-9E5B-74447A99A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A8145-51C4-4141-91C8-3EB467C9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DF8C9-F29F-0440-A23E-CEC71967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874B-E5C3-F045-84B3-71151BD11333}" type="datetime1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7DB15-CA17-4746-AB75-22C28C7B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9DAFF-9DF5-5149-AD41-228A41E7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2C99-CD07-6245-B62C-FE2D0292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510D8-BEC8-294C-A535-AE1B8189C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79B6C-239E-8F4E-878B-D34DBA95D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C8856-1B73-AB4E-B12F-7BDBF7C64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050C1-122A-1C45-8D57-62DADEC78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66E2C-FB8C-5545-8A2E-70245293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DA40-9429-F64B-81A3-923F96598117}" type="datetime1">
              <a:rPr lang="en-GB" smtClean="0"/>
              <a:t>26/11/2021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897C3-99DF-B044-9B61-136858E5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8CB68-4DCF-A14A-84E6-D192C777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9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AE32-B73F-4942-B876-BB23FB07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52C1C-BA92-6D41-8339-CB29DABC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BD0A-D3CA-EB4D-9E6B-F9E2BBA6DF12}" type="datetime1">
              <a:rPr lang="en-GB" smtClean="0"/>
              <a:t>26/11/2021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BE605-E38F-C540-A1AF-EDDB1515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F1971-ECF5-E845-A306-3EE5A907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9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3E07D-94F5-6F4E-B6A4-2D15023D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C61D-E817-2340-A09D-8C89814162BB}" type="datetime1">
              <a:rPr lang="en-GB" smtClean="0"/>
              <a:t>26/11/2021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C257A-8B39-464E-8161-E5133D32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1B7FA-01E8-7145-A99F-21464461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1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823B-9752-0549-9E44-FABD6D50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49314-2339-464B-9422-AC1949040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8E7FD-0555-B14C-BF4E-AABCBDB2B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AAE76-ABCF-7747-9972-2B0C80B1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4AF8-8833-B741-818A-5B351AF0873E}" type="datetime1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77000-F817-A342-81C2-85A6A059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787A9-FDC1-CC44-B947-D00F69C7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7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7DEF-977E-F14B-A469-33EA4335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53E6F-CAF8-2246-903E-6AC14797A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45A6F-5771-7C48-9BE1-010BBC08F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8FE8D-8B7B-3342-9E38-ED1616CB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A8CF-9F6C-7B44-B462-EB3B9B4D045B}" type="datetime1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9586-410B-7042-BDD5-8FB394DD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0FCB0-6CA1-8E49-B1A8-F40FAFD2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0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76063-6B62-824B-AB82-CA005DBC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6FCAC-584B-E84A-A394-4CC4B059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8613A-F60D-B64E-9487-43243FCC3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86DE-16FE-4440-84AF-7B3BFC086C92}" type="datetime1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81D8F-07C0-9149-9BC3-3335AFE6A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3B84-8BFB-0042-A0E8-10B83F2C8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8FE0-A745-EF49-98C8-9D4C6CC8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2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2dMBe_VH9YV5YPIcpqbQieBEEKMXsNsH/edit?usp=sharing&amp;ouid=105713722641740098348&amp;rtpof=true&amp;sd=true" TargetMode="External"/><Relationship Id="rId2" Type="http://schemas.openxmlformats.org/officeDocument/2006/relationships/hyperlink" Target="https://docs.google.com/spreadsheets/d/1hCwRMOpi9LKDz6srmCm0XFhMcypakJSM/edit?usp=sharing&amp;ouid=105713722641740098348&amp;rtpof=true&amp;sd=tru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spreadsheets/d/1ISQDSe6-qJ9YfQGgBUBDUAIilCbmVmTS/edit?usp=sharing&amp;ouid=105713722641740098348&amp;rtpof=true&amp;sd=tru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9DD17-D1DB-8643-9E62-041E6804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3" y="779992"/>
            <a:ext cx="5672667" cy="2818495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5805208-3638-F741-BA9A-3DBF688DEAF9}"/>
              </a:ext>
            </a:extLst>
          </p:cNvPr>
          <p:cNvSpPr/>
          <p:nvPr/>
        </p:nvSpPr>
        <p:spPr>
          <a:xfrm>
            <a:off x="0" y="-2755900"/>
            <a:ext cx="10477499" cy="9613900"/>
          </a:xfrm>
          <a:prstGeom prst="rtTriangle">
            <a:avLst/>
          </a:prstGeom>
          <a:solidFill>
            <a:srgbClr val="C8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2888E9-6170-A240-ACED-F257E6558B63}"/>
              </a:ext>
            </a:extLst>
          </p:cNvPr>
          <p:cNvSpPr txBox="1">
            <a:spLocks/>
          </p:cNvSpPr>
          <p:nvPr/>
        </p:nvSpPr>
        <p:spPr>
          <a:xfrm>
            <a:off x="310077" y="514929"/>
            <a:ext cx="5317068" cy="3776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GUIDELINE FOR SGD MARK TEMPLATE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0AE56D-99A8-7E4F-9EF3-ADF038C8F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962737"/>
              </p:ext>
            </p:extLst>
          </p:nvPr>
        </p:nvGraphicFramePr>
        <p:xfrm>
          <a:off x="1174749" y="4252038"/>
          <a:ext cx="8128000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03589">
                  <a:extLst>
                    <a:ext uri="{9D8B030D-6E8A-4147-A177-3AD203B41FA5}">
                      <a16:colId xmlns:a16="http://schemas.microsoft.com/office/drawing/2014/main" val="1676886933"/>
                    </a:ext>
                  </a:extLst>
                </a:gridCol>
                <a:gridCol w="1524411">
                  <a:extLst>
                    <a:ext uri="{9D8B030D-6E8A-4147-A177-3AD203B41FA5}">
                      <a16:colId xmlns:a16="http://schemas.microsoft.com/office/drawing/2014/main" val="4238490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Table of content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Slide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43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 GUIDELINE FOR SGD MARK TEMPLATE for FACILITATOR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 – 8 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0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 GUIDELINE FOR SGD MARK TEMPLATE for COURSE COORDINATOR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 – 17 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70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 Link for both mark templates  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688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 HOW TO DOWNLOAD THE MARK TEMPLATES from </a:t>
                      </a:r>
                      <a:r>
                        <a:rPr lang="en-GB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GDrive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 – 20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991343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231D4-EE62-4248-94DD-BB5AE7D3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0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1 </a:t>
            </a:r>
            <a:r>
              <a:rPr lang="en-GB" sz="4000" dirty="0"/>
              <a:t>: Download the completed SGD marks from each facilitator.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CB4854-6F4D-5144-B2DE-BDE08CFC5EE9}"/>
              </a:ext>
            </a:extLst>
          </p:cNvPr>
          <p:cNvGrpSpPr/>
          <p:nvPr/>
        </p:nvGrpSpPr>
        <p:grpSpPr>
          <a:xfrm>
            <a:off x="838199" y="-965200"/>
            <a:ext cx="11353801" cy="7823200"/>
            <a:chOff x="838199" y="-965200"/>
            <a:chExt cx="11353801" cy="7823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1C8A8C-B0BF-A043-864A-D7A8B7783438}"/>
                </a:ext>
              </a:extLst>
            </p:cNvPr>
            <p:cNvSpPr txBox="1"/>
            <p:nvPr/>
          </p:nvSpPr>
          <p:spPr>
            <a:xfrm rot="16200000">
              <a:off x="10754587" y="5420587"/>
              <a:ext cx="2505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Educational purpose only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CA1521-C464-334B-B8C2-48D45D6780F1}"/>
                </a:ext>
              </a:extLst>
            </p:cNvPr>
            <p:cNvGrpSpPr/>
            <p:nvPr/>
          </p:nvGrpSpPr>
          <p:grpSpPr>
            <a:xfrm>
              <a:off x="838199" y="1157131"/>
              <a:ext cx="10148278" cy="5683936"/>
              <a:chOff x="838199" y="1157131"/>
              <a:chExt cx="10148278" cy="56839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9E63359-A181-6845-8D0D-9B5B31323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397" b="5076"/>
              <a:stretch/>
            </p:blipFill>
            <p:spPr>
              <a:xfrm>
                <a:off x="838199" y="1490134"/>
                <a:ext cx="10148278" cy="535093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DC08B22-5E30-2D42-AFE7-4BF67D201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4889"/>
              <a:stretch/>
            </p:blipFill>
            <p:spPr>
              <a:xfrm>
                <a:off x="838199" y="1157131"/>
                <a:ext cx="10148278" cy="316070"/>
              </a:xfrm>
              <a:prstGeom prst="rect">
                <a:avLst/>
              </a:prstGeom>
            </p:spPr>
          </p:pic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297E3E7-B3F1-C64B-ACD8-F6440BBE6917}"/>
                </a:ext>
              </a:extLst>
            </p:cNvPr>
            <p:cNvSpPr/>
            <p:nvPr/>
          </p:nvSpPr>
          <p:spPr>
            <a:xfrm>
              <a:off x="3031068" y="5147733"/>
              <a:ext cx="2336800" cy="171026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E41D42-5BC2-D843-B740-448B1770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31797">
              <a:off x="4846305" y="6138845"/>
              <a:ext cx="550486" cy="420729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3E0F4-F3A2-1D4A-86EC-C95324AB74D6}"/>
                </a:ext>
              </a:extLst>
            </p:cNvPr>
            <p:cNvSpPr txBox="1"/>
            <p:nvPr/>
          </p:nvSpPr>
          <p:spPr>
            <a:xfrm>
              <a:off x="2573867" y="-965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3B4335-A1B2-124E-A01C-96B42587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984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STEP 2:</a:t>
            </a:r>
            <a:r>
              <a:rPr lang="en-GB" sz="4000" dirty="0"/>
              <a:t> Compile SGD marks from </a:t>
            </a:r>
            <a:r>
              <a:rPr lang="en-GB" sz="4000" b="1" dirty="0"/>
              <a:t>same unit members </a:t>
            </a:r>
            <a:r>
              <a:rPr lang="en-GB" sz="4000" dirty="0"/>
              <a:t>into one sheet according to group number (group of 3 or 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2516DC-5969-554B-BC36-F5F69364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30" y="1279469"/>
            <a:ext cx="5586682" cy="3298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924378-58E7-6D4E-B817-CA8271EA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4881"/>
            <a:ext cx="4956836" cy="2903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324D2E-3092-834F-96C1-136B17FBF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2295"/>
            <a:ext cx="6917939" cy="40739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7136003-7B01-1247-B7AF-74E23CB1BADD}"/>
              </a:ext>
            </a:extLst>
          </p:cNvPr>
          <p:cNvGrpSpPr/>
          <p:nvPr/>
        </p:nvGrpSpPr>
        <p:grpSpPr>
          <a:xfrm>
            <a:off x="15274" y="1940215"/>
            <a:ext cx="1967906" cy="1112806"/>
            <a:chOff x="1689695" y="1819816"/>
            <a:chExt cx="1967906" cy="111280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7A58DAF-3F53-8A40-AE41-981928ACAEB5}"/>
                </a:ext>
              </a:extLst>
            </p:cNvPr>
            <p:cNvSpPr/>
            <p:nvPr/>
          </p:nvSpPr>
          <p:spPr>
            <a:xfrm>
              <a:off x="1689695" y="1819816"/>
              <a:ext cx="1967906" cy="8267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421716-32D6-E74D-8596-6332F7A1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031797">
              <a:off x="3108965" y="2423221"/>
              <a:ext cx="577458" cy="44134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368F19-1FEF-6647-86A8-33281B31294A}"/>
              </a:ext>
            </a:extLst>
          </p:cNvPr>
          <p:cNvGrpSpPr/>
          <p:nvPr/>
        </p:nvGrpSpPr>
        <p:grpSpPr>
          <a:xfrm>
            <a:off x="15274" y="4578443"/>
            <a:ext cx="1967906" cy="1112806"/>
            <a:chOff x="1689695" y="1819816"/>
            <a:chExt cx="1967906" cy="111280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5FA52D5-F277-024D-A5EC-E732901E8B91}"/>
                </a:ext>
              </a:extLst>
            </p:cNvPr>
            <p:cNvSpPr/>
            <p:nvPr/>
          </p:nvSpPr>
          <p:spPr>
            <a:xfrm>
              <a:off x="1689695" y="1819816"/>
              <a:ext cx="1967906" cy="66074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80C33E-EF05-B046-A749-9ACAFDE1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031797">
              <a:off x="3108965" y="2423221"/>
              <a:ext cx="577458" cy="44134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88D071-C468-844F-A1E1-FFC00324EFCA}"/>
              </a:ext>
            </a:extLst>
          </p:cNvPr>
          <p:cNvSpPr txBox="1"/>
          <p:nvPr/>
        </p:nvSpPr>
        <p:spPr>
          <a:xfrm>
            <a:off x="52599" y="1515793"/>
            <a:ext cx="18355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Step 2.1: Group 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E9049BB-4679-D141-9FCD-ADF2ACBA5C19}"/>
              </a:ext>
            </a:extLst>
          </p:cNvPr>
          <p:cNvSpPr/>
          <p:nvPr/>
        </p:nvSpPr>
        <p:spPr>
          <a:xfrm>
            <a:off x="1567543" y="3479866"/>
            <a:ext cx="3294290" cy="61906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749D606-9E8D-D84C-A3AA-E71FBADF47E3}"/>
              </a:ext>
            </a:extLst>
          </p:cNvPr>
          <p:cNvSpPr/>
          <p:nvPr/>
        </p:nvSpPr>
        <p:spPr>
          <a:xfrm>
            <a:off x="1662546" y="5720816"/>
            <a:ext cx="2956955" cy="113718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61D4E-0C9E-0A4E-947A-32513F195B7C}"/>
              </a:ext>
            </a:extLst>
          </p:cNvPr>
          <p:cNvSpPr txBox="1"/>
          <p:nvPr/>
        </p:nvSpPr>
        <p:spPr>
          <a:xfrm>
            <a:off x="109358" y="4094587"/>
            <a:ext cx="206525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Step 2.2: Group 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A31F8C-8CD3-534E-AC73-A40B36FD2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094" y="3309579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4828DA-7693-BC4F-889E-67266D5AF2FE}"/>
              </a:ext>
            </a:extLst>
          </p:cNvPr>
          <p:cNvSpPr txBox="1"/>
          <p:nvPr/>
        </p:nvSpPr>
        <p:spPr>
          <a:xfrm>
            <a:off x="5225070" y="3839779"/>
            <a:ext cx="2482016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Step 2.3: Copy marks and attendance from group 2 and 3 (of same unit) into template group 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8BCEF-FF9A-6D48-9947-971484AB1F5A}"/>
              </a:ext>
            </a:extLst>
          </p:cNvPr>
          <p:cNvSpPr txBox="1"/>
          <p:nvPr/>
        </p:nvSpPr>
        <p:spPr>
          <a:xfrm>
            <a:off x="9293505" y="2624168"/>
            <a:ext cx="261744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Step 2.4: Fill in also facilitators name into group 1 template.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7EA9863-4B62-9E40-8B01-CF0131D2F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626702" y="2996813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0D498B9-7B8D-DF4D-83B0-7D10F9C4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668FE0-A745-EF49-98C8-9D4C6CC8A802}" type="slidenum">
              <a:rPr lang="en-GB" b="1" smtClean="0"/>
              <a:t>11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4344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7505"/>
            <a:ext cx="10823369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STEP 3:</a:t>
            </a:r>
            <a:r>
              <a:rPr lang="en-GB" sz="4000" dirty="0"/>
              <a:t> Once finished compiling all marks for 1 unit in 1 sheet, now sort student name according to matric number.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EFC6A-CAEA-3B48-B9D6-AA1C3C11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9" y="1788700"/>
            <a:ext cx="11002848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2C448D6-D46E-4340-835F-95E90B3BDD0F}"/>
              </a:ext>
            </a:extLst>
          </p:cNvPr>
          <p:cNvSpPr txBox="1"/>
          <p:nvPr/>
        </p:nvSpPr>
        <p:spPr>
          <a:xfrm>
            <a:off x="8740166" y="4451803"/>
            <a:ext cx="248201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How to sort student name according to matric number?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E936E93-3F0C-F64C-921F-89F5DE5B8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92444" y="5699251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13C52-5922-4946-87BE-79CAF72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51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95D6D0-494A-744B-8E54-0FE404D5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4" y="1325563"/>
            <a:ext cx="112799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23369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3.1:</a:t>
            </a:r>
            <a:r>
              <a:rPr lang="en-GB" sz="4000" dirty="0"/>
              <a:t> sort student name according to matric number.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0DC82-C63A-304A-BCA7-1B31C4E3FE87}"/>
              </a:ext>
            </a:extLst>
          </p:cNvPr>
          <p:cNvSpPr txBox="1"/>
          <p:nvPr/>
        </p:nvSpPr>
        <p:spPr>
          <a:xfrm>
            <a:off x="2915140" y="1243815"/>
            <a:ext cx="285217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Highlight column B (start from row MATRIC= row13) until column M for all student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48D09A-C995-5244-813D-9E655776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0142" y="2430454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43377-08CD-5F4A-9AEB-A211DD27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90609" y="2430454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C95B96-D08A-704A-AE14-AB49B198AD5A}"/>
              </a:ext>
            </a:extLst>
          </p:cNvPr>
          <p:cNvCxnSpPr/>
          <p:nvPr/>
        </p:nvCxnSpPr>
        <p:spPr>
          <a:xfrm>
            <a:off x="1458606" y="2657837"/>
            <a:ext cx="55695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7A0184D-3561-EE41-A2D1-5CC6F729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0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79B74-10AF-D247-807E-6A96FEED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93" y="1199408"/>
            <a:ext cx="112887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23369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3.1:</a:t>
            </a:r>
            <a:r>
              <a:rPr lang="en-GB" sz="4000" dirty="0"/>
              <a:t> sort student name according to matric number cont.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78681-074A-204C-ABF0-A0DCB301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9647">
            <a:off x="9459054" y="2666065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15F32C-341B-4A41-AE9E-C88237B881E1}"/>
              </a:ext>
            </a:extLst>
          </p:cNvPr>
          <p:cNvSpPr/>
          <p:nvPr/>
        </p:nvSpPr>
        <p:spPr>
          <a:xfrm>
            <a:off x="10905823" y="1558824"/>
            <a:ext cx="755745" cy="6499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02023-1AE3-5A42-90E9-9615E179A36B}"/>
              </a:ext>
            </a:extLst>
          </p:cNvPr>
          <p:cNvSpPr txBox="1"/>
          <p:nvPr/>
        </p:nvSpPr>
        <p:spPr>
          <a:xfrm>
            <a:off x="8801678" y="3788196"/>
            <a:ext cx="285988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Go to “</a:t>
            </a:r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sort &amp; filter” </a:t>
            </a:r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menu then choose </a:t>
            </a:r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“Custom sort”.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1F5E695-54D7-9C48-8717-20AF2603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910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0635E7-03CD-9D4F-BEB2-CCAE48500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04" y="1325563"/>
            <a:ext cx="10175432" cy="618959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467335-DEC3-4E42-8DFF-BA183D50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23369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3.1:</a:t>
            </a:r>
            <a:r>
              <a:rPr lang="en-GB" sz="4000" dirty="0"/>
              <a:t> sort student name according to matric number cont.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B3744-B37B-EC4E-B23F-E389BB91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06" y="3426213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3EE0DD-E268-294D-96CD-EB3D9144FF04}"/>
              </a:ext>
            </a:extLst>
          </p:cNvPr>
          <p:cNvSpPr/>
          <p:nvPr/>
        </p:nvSpPr>
        <p:spPr>
          <a:xfrm>
            <a:off x="3911257" y="1750777"/>
            <a:ext cx="1741398" cy="6499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21BE3-9768-CE4C-9FC1-C5293CB967E5}"/>
              </a:ext>
            </a:extLst>
          </p:cNvPr>
          <p:cNvSpPr txBox="1"/>
          <p:nvPr/>
        </p:nvSpPr>
        <p:spPr>
          <a:xfrm>
            <a:off x="3911257" y="3323720"/>
            <a:ext cx="319018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Sort by “</a:t>
            </a:r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MATRIC” </a:t>
            </a:r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then click </a:t>
            </a:r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“OK”.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BFB34F-4087-7D49-814F-CE01F1138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96950" y="2299984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2FCB5C-6E61-904C-9F3A-E80455C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4693B-FE2A-B34C-A023-133B3FF7E4DE}"/>
              </a:ext>
            </a:extLst>
          </p:cNvPr>
          <p:cNvSpPr txBox="1"/>
          <p:nvPr/>
        </p:nvSpPr>
        <p:spPr>
          <a:xfrm>
            <a:off x="7536935" y="4420358"/>
            <a:ext cx="319018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You will notice now all students are arranged following matric number sequence.</a:t>
            </a:r>
          </a:p>
        </p:txBody>
      </p:sp>
    </p:spTree>
    <p:extLst>
      <p:ext uri="{BB962C8B-B14F-4D97-AF65-F5344CB8AC3E}">
        <p14:creationId xmlns:p14="http://schemas.microsoft.com/office/powerpoint/2010/main" val="333307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A23B0F-5FC2-6048-81F7-ED0F8AAC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84" y="1531917"/>
            <a:ext cx="9024138" cy="5492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E5ED5-9AD6-2548-AB73-93575E557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36"/>
          <a:stretch/>
        </p:blipFill>
        <p:spPr>
          <a:xfrm>
            <a:off x="106632" y="1325563"/>
            <a:ext cx="504150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467335-DEC3-4E42-8DFF-BA183D50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23369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3.1:</a:t>
            </a:r>
            <a:r>
              <a:rPr lang="en-GB" sz="4000" dirty="0"/>
              <a:t> Now you are ready to copy sorted CLO3 and CLO 4 marks into CONNAS mark template.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B3744-B37B-EC4E-B23F-E389BB91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6287">
            <a:off x="5069865" y="4028411"/>
            <a:ext cx="4253834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3EE0DD-E268-294D-96CD-EB3D9144FF04}"/>
              </a:ext>
            </a:extLst>
          </p:cNvPr>
          <p:cNvSpPr/>
          <p:nvPr/>
        </p:nvSpPr>
        <p:spPr>
          <a:xfrm>
            <a:off x="3764477" y="4092066"/>
            <a:ext cx="1151907" cy="31162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21BE3-9768-CE4C-9FC1-C5293CB967E5}"/>
              </a:ext>
            </a:extLst>
          </p:cNvPr>
          <p:cNvSpPr txBox="1"/>
          <p:nvPr/>
        </p:nvSpPr>
        <p:spPr>
          <a:xfrm>
            <a:off x="443617" y="3592268"/>
            <a:ext cx="353457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Highlight CLO3 and CLO4 marks of all students, then “copy” and “paste” into “</a:t>
            </a:r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CONNAS MARK TEMPLATE EXCEL”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BD7B1-29DB-E947-BE36-16D43C96461C}"/>
              </a:ext>
            </a:extLst>
          </p:cNvPr>
          <p:cNvSpPr txBox="1"/>
          <p:nvPr/>
        </p:nvSpPr>
        <p:spPr>
          <a:xfrm>
            <a:off x="7196782" y="4753575"/>
            <a:ext cx="3534572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REMARKS: Please double check unit, student name and marks with original sheet to ensure NO key in or technical mistake. </a:t>
            </a:r>
          </a:p>
          <a:p>
            <a:endParaRPr lang="en-GB" b="1" i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Students in CONNAS MARK TEMPLATE are arrange following matric number sequence.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7B90D01-FB25-F742-99C5-01C80A6C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47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F68BC-7768-564A-A999-B60C5B1F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97" y="1317492"/>
            <a:ext cx="9138982" cy="55405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467335-DEC3-4E42-8DFF-BA183D50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23369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STEP 4:</a:t>
            </a:r>
            <a:r>
              <a:rPr lang="en-GB" sz="4000" dirty="0"/>
              <a:t> Completed CONNAS MARKS TEMPLATE (PBL, ECE, SGD &amp; QUIZ) shall be email to EXAM COORDINATOR.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3EE0DD-E268-294D-96CD-EB3D9144FF04}"/>
              </a:ext>
            </a:extLst>
          </p:cNvPr>
          <p:cNvSpPr/>
          <p:nvPr/>
        </p:nvSpPr>
        <p:spPr>
          <a:xfrm>
            <a:off x="1306287" y="6258296"/>
            <a:ext cx="3610098" cy="5997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C23F41-CCA1-824C-B870-CC40C5EBC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99957" y="5706275"/>
            <a:ext cx="577458" cy="4413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L-Shape 3">
            <a:extLst>
              <a:ext uri="{FF2B5EF4-FFF2-40B4-BE49-F238E27FC236}">
                <a16:creationId xmlns:a16="http://schemas.microsoft.com/office/drawing/2014/main" id="{67285988-D09A-184B-B87D-7944E38F18CD}"/>
              </a:ext>
            </a:extLst>
          </p:cNvPr>
          <p:cNvSpPr/>
          <p:nvPr/>
        </p:nvSpPr>
        <p:spPr>
          <a:xfrm rot="19356564">
            <a:off x="4785756" y="6038602"/>
            <a:ext cx="1068779" cy="439387"/>
          </a:xfrm>
          <a:prstGeom prst="corner">
            <a:avLst>
              <a:gd name="adj1" fmla="val 41892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0A57BD-A55B-2A42-B9CF-9A9E3710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40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22D3-7483-8149-9A64-B048DACF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If you miss the copy of the marks template, you may download the template using attached links: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C211F-0C4F-C44F-A14A-09F482BE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latin typeface="+mj-lt"/>
              </a:rPr>
              <a:t>Copy of SGD mark template for facilitators: </a:t>
            </a:r>
            <a:r>
              <a:rPr lang="en-GB" dirty="0">
                <a:latin typeface="+mj-lt"/>
                <a:hlinkClick r:id="rId2"/>
              </a:rPr>
              <a:t>https://docs.google.com/spreadsheets/d/1hCwRMOpi9LKDz6srmCm0XFhMcypakJSM/edit?usp=sharing&amp;ouid=105713722641740098348&amp;rtpof=true&amp;sd=true</a:t>
            </a: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Copy of CONNAS mark template for course coordinator: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  <a:hlinkClick r:id="rId3"/>
              </a:rPr>
              <a:t>https://docs.google.com/spreadsheets/d/12dMBe_VH9YV5YPIcpqbQieBEEKMXsNsH/edit?usp=sharing&amp;ouid=105713722641740098348&amp;rtpof=true&amp;sd=true</a:t>
            </a: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Copy of QUIZ mark template: 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  <a:hlinkClick r:id="rId4"/>
              </a:rPr>
              <a:t>https://docs.google.com/spreadsheets/d/1ISQDSe6-qJ9YfQGgBUBDUAIilCbmVmTS/edit?usp=sharing&amp;ouid=105713722641740098348&amp;rtpof=true&amp;sd=true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262A-0272-C64A-9D4B-56B0210C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42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9DD17-D1DB-8643-9E62-041E6804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3" y="779992"/>
            <a:ext cx="5672667" cy="2818495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5805208-3638-F741-BA9A-3DBF688DEAF9}"/>
              </a:ext>
            </a:extLst>
          </p:cNvPr>
          <p:cNvSpPr/>
          <p:nvPr/>
        </p:nvSpPr>
        <p:spPr>
          <a:xfrm>
            <a:off x="11655" y="-2436284"/>
            <a:ext cx="10477499" cy="9613900"/>
          </a:xfrm>
          <a:prstGeom prst="rtTriangle">
            <a:avLst/>
          </a:prstGeom>
          <a:solidFill>
            <a:srgbClr val="C8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2888E9-6170-A240-ACED-F257E6558B63}"/>
              </a:ext>
            </a:extLst>
          </p:cNvPr>
          <p:cNvSpPr txBox="1">
            <a:spLocks/>
          </p:cNvSpPr>
          <p:nvPr/>
        </p:nvSpPr>
        <p:spPr>
          <a:xfrm>
            <a:off x="203199" y="2370666"/>
            <a:ext cx="5317068" cy="3776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HOW TO DOWNLOAD THE MARK TEMPLATES</a:t>
            </a:r>
          </a:p>
          <a:p>
            <a:r>
              <a:rPr lang="en-GB" b="1" i="1" dirty="0">
                <a:latin typeface="Avenir Next" panose="020B0503020202020204" pitchFamily="34" charset="0"/>
              </a:rPr>
              <a:t>from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 </a:t>
            </a:r>
          </a:p>
          <a:p>
            <a:r>
              <a:rPr lang="en-GB" b="1" dirty="0" err="1">
                <a:solidFill>
                  <a:srgbClr val="0070C0"/>
                </a:solidFill>
                <a:latin typeface="Avenir Next" panose="020B0503020202020204" pitchFamily="34" charset="0"/>
              </a:rPr>
              <a:t>GDrive</a:t>
            </a:r>
            <a:endParaRPr lang="en-GB" b="1" dirty="0">
              <a:solidFill>
                <a:srgbClr val="0070C0"/>
              </a:solidFill>
              <a:latin typeface="Avenir Next" panose="020B0503020202020204" pitchFamily="34" charset="0"/>
            </a:endParaRPr>
          </a:p>
          <a:p>
            <a:r>
              <a:rPr lang="en-GB" sz="3400" b="1" i="1" dirty="0">
                <a:solidFill>
                  <a:srgbClr val="0070C0"/>
                </a:solidFill>
                <a:latin typeface="Avenir Next" panose="020B0503020202020204" pitchFamily="34" charset="0"/>
              </a:rPr>
              <a:t>(Slide 19 – 20)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C0784-A95B-DA41-B3A6-2E866B7D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3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9DD17-D1DB-8643-9E62-041E6804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3" y="779992"/>
            <a:ext cx="5672667" cy="2818495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5805208-3638-F741-BA9A-3DBF688DEAF9}"/>
              </a:ext>
            </a:extLst>
          </p:cNvPr>
          <p:cNvSpPr/>
          <p:nvPr/>
        </p:nvSpPr>
        <p:spPr>
          <a:xfrm>
            <a:off x="11655" y="-2436284"/>
            <a:ext cx="10477499" cy="9613900"/>
          </a:xfrm>
          <a:prstGeom prst="rtTriangle">
            <a:avLst/>
          </a:prstGeom>
          <a:solidFill>
            <a:srgbClr val="C8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2888E9-6170-A240-ACED-F257E6558B63}"/>
              </a:ext>
            </a:extLst>
          </p:cNvPr>
          <p:cNvSpPr txBox="1">
            <a:spLocks/>
          </p:cNvSpPr>
          <p:nvPr/>
        </p:nvSpPr>
        <p:spPr>
          <a:xfrm>
            <a:off x="203199" y="2370666"/>
            <a:ext cx="5317068" cy="3776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GUIDELINE FOR SGD MARK TEMPLATE </a:t>
            </a:r>
          </a:p>
          <a:p>
            <a:r>
              <a:rPr lang="en-GB" b="1" i="1" dirty="0">
                <a:latin typeface="Avenir Next" panose="020B0503020202020204" pitchFamily="34" charset="0"/>
              </a:rPr>
              <a:t>for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 </a:t>
            </a:r>
          </a:p>
          <a:p>
            <a:r>
              <a:rPr lang="en-GB" b="1" dirty="0">
                <a:solidFill>
                  <a:srgbClr val="F313CC"/>
                </a:solidFill>
                <a:latin typeface="Avenir Next" panose="020B0503020202020204" pitchFamily="34" charset="0"/>
              </a:rPr>
              <a:t>FACILITATOR</a:t>
            </a:r>
          </a:p>
          <a:p>
            <a:r>
              <a:rPr lang="en-GB" sz="3400" b="1" i="1" dirty="0">
                <a:solidFill>
                  <a:srgbClr val="F313CC"/>
                </a:solidFill>
                <a:latin typeface="Avenir Next" panose="020B0503020202020204" pitchFamily="34" charset="0"/>
              </a:rPr>
              <a:t>(Slide 3 – 8)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CF81F-C07D-2544-B25E-BFBED339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9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6654-3F24-EE48-B1D6-DC76DBF7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STEP 1</a:t>
            </a:r>
            <a:r>
              <a:rPr lang="en-GB" dirty="0"/>
              <a:t>: Click the link given (Slide 18) then go to file &gt; Download &gt; Microsoft Excel (.</a:t>
            </a:r>
            <a:r>
              <a:rPr lang="en-GB" dirty="0" err="1"/>
              <a:t>xlsx</a:t>
            </a:r>
            <a:r>
              <a:rPr lang="en-GB" dirty="0"/>
              <a:t>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F189D-6A4D-4849-AD32-9BD7C8C1BEFF}"/>
              </a:ext>
            </a:extLst>
          </p:cNvPr>
          <p:cNvGrpSpPr/>
          <p:nvPr/>
        </p:nvGrpSpPr>
        <p:grpSpPr>
          <a:xfrm>
            <a:off x="1049717" y="1690688"/>
            <a:ext cx="9712554" cy="6642266"/>
            <a:chOff x="1049717" y="1690688"/>
            <a:chExt cx="9712554" cy="66422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9F6187-D601-4B49-9E20-983C0A735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389"/>
            <a:stretch/>
          </p:blipFill>
          <p:spPr>
            <a:xfrm>
              <a:off x="1049717" y="1690688"/>
              <a:ext cx="9712554" cy="3162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955AFB-4A00-794A-B8D8-859BFA1B8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57"/>
            <a:stretch/>
          </p:blipFill>
          <p:spPr>
            <a:xfrm>
              <a:off x="1049717" y="2006930"/>
              <a:ext cx="9712554" cy="6326024"/>
            </a:xfrm>
            <a:prstGeom prst="rect">
              <a:avLst/>
            </a:prstGeom>
          </p:spPr>
        </p:pic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25F571-7ABE-5D4F-BB54-6D76623A8138}"/>
              </a:ext>
            </a:extLst>
          </p:cNvPr>
          <p:cNvSpPr/>
          <p:nvPr/>
        </p:nvSpPr>
        <p:spPr>
          <a:xfrm>
            <a:off x="1334311" y="2107036"/>
            <a:ext cx="565741" cy="48114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044CE-86DC-5B42-BCE4-DDBEC21D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99788">
            <a:off x="1814203" y="2540964"/>
            <a:ext cx="469945" cy="3591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EBB10A7-CBA7-4446-86DE-85FEBD9815FE}"/>
              </a:ext>
            </a:extLst>
          </p:cNvPr>
          <p:cNvSpPr/>
          <p:nvPr/>
        </p:nvSpPr>
        <p:spPr>
          <a:xfrm>
            <a:off x="1483434" y="4372550"/>
            <a:ext cx="1556649" cy="48114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617ED-B9E5-9A41-AF82-92462CA23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0816" y="3876722"/>
            <a:ext cx="469945" cy="3591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CE010C4-16C9-7246-85B7-05C72624EEAF}"/>
              </a:ext>
            </a:extLst>
          </p:cNvPr>
          <p:cNvSpPr/>
          <p:nvPr/>
        </p:nvSpPr>
        <p:spPr>
          <a:xfrm>
            <a:off x="3192483" y="4408013"/>
            <a:ext cx="2614551" cy="48114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4EF146-08B7-F84D-B356-551ED8F3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0" y="4575796"/>
            <a:ext cx="469945" cy="3591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02F2DD-C085-1D4E-885A-64FE62FA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47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Thank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F63DE-D4DB-6141-87C0-5F35DF9108D6}"/>
              </a:ext>
            </a:extLst>
          </p:cNvPr>
          <p:cNvSpPr txBox="1"/>
          <p:nvPr/>
        </p:nvSpPr>
        <p:spPr>
          <a:xfrm rot="16200000">
            <a:off x="10754587" y="5420587"/>
            <a:ext cx="25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Educational purpose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D08C2-4140-6549-B65A-0E83C942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21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AB28A3-2648-ED4D-AB9A-60243981F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68" y="1862777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1 </a:t>
            </a:r>
            <a:r>
              <a:rPr lang="en-GB" sz="4000" dirty="0"/>
              <a:t>: Download the template from email or link in slide 18.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CB4854-6F4D-5144-B2DE-BDE08CFC5EE9}"/>
              </a:ext>
            </a:extLst>
          </p:cNvPr>
          <p:cNvGrpSpPr/>
          <p:nvPr/>
        </p:nvGrpSpPr>
        <p:grpSpPr>
          <a:xfrm>
            <a:off x="838199" y="-965200"/>
            <a:ext cx="11353801" cy="7823200"/>
            <a:chOff x="838199" y="-965200"/>
            <a:chExt cx="11353801" cy="7823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1C8A8C-B0BF-A043-864A-D7A8B7783438}"/>
                </a:ext>
              </a:extLst>
            </p:cNvPr>
            <p:cNvSpPr txBox="1"/>
            <p:nvPr/>
          </p:nvSpPr>
          <p:spPr>
            <a:xfrm rot="16200000">
              <a:off x="10754587" y="5420587"/>
              <a:ext cx="2505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Educational purpose only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CA1521-C464-334B-B8C2-48D45D6780F1}"/>
                </a:ext>
              </a:extLst>
            </p:cNvPr>
            <p:cNvGrpSpPr/>
            <p:nvPr/>
          </p:nvGrpSpPr>
          <p:grpSpPr>
            <a:xfrm>
              <a:off x="838199" y="1157131"/>
              <a:ext cx="10148278" cy="5683936"/>
              <a:chOff x="838199" y="1157131"/>
              <a:chExt cx="10148278" cy="56839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9E63359-A181-6845-8D0D-9B5B31323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397" b="5076"/>
              <a:stretch/>
            </p:blipFill>
            <p:spPr>
              <a:xfrm>
                <a:off x="838199" y="1490134"/>
                <a:ext cx="10148278" cy="535093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DC08B22-5E30-2D42-AFE7-4BF67D201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4889"/>
              <a:stretch/>
            </p:blipFill>
            <p:spPr>
              <a:xfrm>
                <a:off x="838199" y="1157131"/>
                <a:ext cx="10148278" cy="316070"/>
              </a:xfrm>
              <a:prstGeom prst="rect">
                <a:avLst/>
              </a:prstGeom>
            </p:spPr>
          </p:pic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297E3E7-B3F1-C64B-ACD8-F6440BBE6917}"/>
                </a:ext>
              </a:extLst>
            </p:cNvPr>
            <p:cNvSpPr/>
            <p:nvPr/>
          </p:nvSpPr>
          <p:spPr>
            <a:xfrm>
              <a:off x="3031068" y="5147733"/>
              <a:ext cx="2336800" cy="171026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E41D42-5BC2-D843-B740-448B1770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31797">
              <a:off x="4846305" y="6138845"/>
              <a:ext cx="550486" cy="420729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3E0F4-F3A2-1D4A-86EC-C95324AB74D6}"/>
                </a:ext>
              </a:extLst>
            </p:cNvPr>
            <p:cNvSpPr txBox="1"/>
            <p:nvPr/>
          </p:nvSpPr>
          <p:spPr>
            <a:xfrm>
              <a:off x="2573867" y="-965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794C03-5665-A94F-B044-343321E9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8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5B8CE6-8AAD-8348-ADA5-56709896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68" y="1171629"/>
            <a:ext cx="7925791" cy="5686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/>
              <a:t>STEP 2 </a:t>
            </a:r>
            <a:r>
              <a:rPr lang="en-GB" sz="3200" dirty="0"/>
              <a:t>: Choose “SGD 3 GROUPS” or “SGD 4 GROUPS” depending on unit.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794C03-5665-A94F-B044-343321E9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4</a:t>
            </a:fld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F554E5-9B0D-404C-83B6-DF6C35B16743}"/>
              </a:ext>
            </a:extLst>
          </p:cNvPr>
          <p:cNvSpPr/>
          <p:nvPr/>
        </p:nvSpPr>
        <p:spPr>
          <a:xfrm>
            <a:off x="1769424" y="6163294"/>
            <a:ext cx="2327564" cy="6947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487AAD-D59E-2B41-B3B1-7DBBA8C6E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99231" y="5974245"/>
            <a:ext cx="568675" cy="4242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F0F5F9-730E-2E4C-A634-DFD67EC5E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4571" y="5989801"/>
            <a:ext cx="599787" cy="4242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3347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3:</a:t>
            </a:r>
            <a:r>
              <a:rPr lang="en-GB" sz="4000" dirty="0"/>
              <a:t> Fill in all required </a:t>
            </a:r>
            <a:r>
              <a:rPr lang="en-GB" sz="4000" dirty="0" err="1"/>
              <a:t>infos</a:t>
            </a:r>
            <a:endParaRPr lang="en-GB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8EEAC-47A6-E446-B30D-9E6D5DF7087B}"/>
              </a:ext>
            </a:extLst>
          </p:cNvPr>
          <p:cNvGrpSpPr/>
          <p:nvPr/>
        </p:nvGrpSpPr>
        <p:grpSpPr>
          <a:xfrm>
            <a:off x="68129" y="1134533"/>
            <a:ext cx="12123871" cy="6858000"/>
            <a:chOff x="68129" y="1134533"/>
            <a:chExt cx="1212387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9F0B76-0D04-894D-BB85-DC8C959B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29" y="1134533"/>
              <a:ext cx="12055741" cy="6858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CBB9E2-38CE-554F-A9CC-23CC13200525}"/>
                </a:ext>
              </a:extLst>
            </p:cNvPr>
            <p:cNvGrpSpPr/>
            <p:nvPr/>
          </p:nvGrpSpPr>
          <p:grpSpPr>
            <a:xfrm>
              <a:off x="321733" y="3225800"/>
              <a:ext cx="5791200" cy="2023534"/>
              <a:chOff x="4588933" y="3979333"/>
              <a:chExt cx="2726267" cy="2675467"/>
            </a:xfrm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4A86898F-7BF4-9C44-880B-D841F9FD7BC0}"/>
                  </a:ext>
                </a:extLst>
              </p:cNvPr>
              <p:cNvSpPr/>
              <p:nvPr/>
            </p:nvSpPr>
            <p:spPr>
              <a:xfrm>
                <a:off x="4588933" y="3979333"/>
                <a:ext cx="2726267" cy="267546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3826A3-A2FB-8141-B940-5E86BB201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6996252" y="4841829"/>
                <a:ext cx="310976" cy="906222"/>
              </a:xfrm>
              <a:prstGeom prst="rect">
                <a:avLst/>
              </a:prstGeom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6A06D-34C3-9B42-9ED8-E23B4A14DD36}"/>
                </a:ext>
              </a:extLst>
            </p:cNvPr>
            <p:cNvSpPr txBox="1"/>
            <p:nvPr/>
          </p:nvSpPr>
          <p:spPr>
            <a:xfrm rot="16200000">
              <a:off x="10754587" y="5420587"/>
              <a:ext cx="2505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Educational purpose only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5244A4D-57C8-2143-8C55-628EAE9E3653}"/>
                </a:ext>
              </a:extLst>
            </p:cNvPr>
            <p:cNvSpPr/>
            <p:nvPr/>
          </p:nvSpPr>
          <p:spPr>
            <a:xfrm>
              <a:off x="4707466" y="5968999"/>
              <a:ext cx="5791200" cy="202353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A9A4A7-32AC-9D4F-AF31-78CAFD0DB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871169" y="5186384"/>
              <a:ext cx="660582" cy="685402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7676A-0DBA-7E4C-81BD-BA05D385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26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83E89-9B7F-C240-B5BE-1333118C6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72" y="1008436"/>
            <a:ext cx="9330055" cy="5849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4:</a:t>
            </a:r>
            <a:r>
              <a:rPr lang="en-GB" sz="4000" dirty="0"/>
              <a:t> Save the doc as: 1. excel document, 2. pdf.</a:t>
            </a:r>
            <a:endParaRPr lang="en-GB" sz="4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00B8A-62B5-6843-8B2B-4EDFC48C7753}"/>
              </a:ext>
            </a:extLst>
          </p:cNvPr>
          <p:cNvGrpSpPr/>
          <p:nvPr/>
        </p:nvGrpSpPr>
        <p:grpSpPr>
          <a:xfrm>
            <a:off x="1930399" y="1954061"/>
            <a:ext cx="2726267" cy="936882"/>
            <a:chOff x="1930399" y="1954061"/>
            <a:chExt cx="2726267" cy="93688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A52DD99-6DD7-F04D-B6BB-F8E4E411CFE1}"/>
                </a:ext>
              </a:extLst>
            </p:cNvPr>
            <p:cNvSpPr/>
            <p:nvPr/>
          </p:nvSpPr>
          <p:spPr>
            <a:xfrm>
              <a:off x="1930399" y="1954061"/>
              <a:ext cx="2726267" cy="4016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6EE257-7CAA-E94A-9B16-0F402CA0D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31797">
              <a:off x="3572786" y="2254046"/>
              <a:ext cx="721988" cy="55180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CEE884-A919-3F4F-8050-371B05647731}"/>
              </a:ext>
            </a:extLst>
          </p:cNvPr>
          <p:cNvSpPr txBox="1"/>
          <p:nvPr/>
        </p:nvSpPr>
        <p:spPr>
          <a:xfrm rot="16200000">
            <a:off x="10754587" y="5420587"/>
            <a:ext cx="25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Educational purpose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BD59A-318A-2E4E-B28D-A0CCB082AE56}"/>
              </a:ext>
            </a:extLst>
          </p:cNvPr>
          <p:cNvSpPr txBox="1"/>
          <p:nvPr/>
        </p:nvSpPr>
        <p:spPr>
          <a:xfrm>
            <a:off x="8238066" y="3208940"/>
            <a:ext cx="311573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latin typeface="+mj-lt"/>
                <a:cs typeface="Arial" panose="020B0604020202020204" pitchFamily="34" charset="0"/>
              </a:rPr>
              <a:t>Save 1 copy as it is.</a:t>
            </a:r>
          </a:p>
          <a:p>
            <a:pPr marL="342900" indent="-342900">
              <a:buAutoNum type="arabicPeriod"/>
            </a:pPr>
            <a:r>
              <a:rPr lang="en-GB" dirty="0">
                <a:latin typeface="+mj-lt"/>
                <a:cs typeface="Arial" panose="020B0604020202020204" pitchFamily="34" charset="0"/>
              </a:rPr>
              <a:t>Save 1 copy as pdf.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62AC0-638D-CE44-A927-83E99BC1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22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8704F-BF59-8A4F-B0E1-AECFA1A5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52" y="1022823"/>
            <a:ext cx="9321695" cy="5835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5:</a:t>
            </a:r>
            <a:r>
              <a:rPr lang="en-GB" sz="4000" dirty="0"/>
              <a:t> Save the doc as: 1. excel document, 2. pdf.</a:t>
            </a:r>
            <a:endParaRPr lang="en-GB" sz="4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00B8A-62B5-6843-8B2B-4EDFC48C7753}"/>
              </a:ext>
            </a:extLst>
          </p:cNvPr>
          <p:cNvGrpSpPr/>
          <p:nvPr/>
        </p:nvGrpSpPr>
        <p:grpSpPr>
          <a:xfrm>
            <a:off x="5089807" y="3755836"/>
            <a:ext cx="3597679" cy="1929107"/>
            <a:chOff x="5089807" y="3755836"/>
            <a:chExt cx="3597679" cy="192910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A52DD99-6DD7-F04D-B6BB-F8E4E411CFE1}"/>
                </a:ext>
              </a:extLst>
            </p:cNvPr>
            <p:cNvSpPr/>
            <p:nvPr/>
          </p:nvSpPr>
          <p:spPr>
            <a:xfrm>
              <a:off x="5089807" y="3755836"/>
              <a:ext cx="3597679" cy="152736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6EE257-7CAA-E94A-9B16-0F402CA0D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31797">
              <a:off x="7890786" y="5048046"/>
              <a:ext cx="721988" cy="55180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CEE884-A919-3F4F-8050-371B05647731}"/>
              </a:ext>
            </a:extLst>
          </p:cNvPr>
          <p:cNvSpPr txBox="1"/>
          <p:nvPr/>
        </p:nvSpPr>
        <p:spPr>
          <a:xfrm rot="16200000">
            <a:off x="10754587" y="5420587"/>
            <a:ext cx="25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Educational purpose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E37B-1A3F-E745-835D-EBE99501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49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D2A-9042-2A48-880A-69D4189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STEP 6:</a:t>
            </a:r>
            <a:r>
              <a:rPr lang="en-GB" sz="4000" dirty="0"/>
              <a:t> Email completed SGD marks template to respective course coordinator.</a:t>
            </a:r>
            <a:endParaRPr lang="en-GB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EE884-A919-3F4F-8050-371B05647731}"/>
              </a:ext>
            </a:extLst>
          </p:cNvPr>
          <p:cNvSpPr txBox="1"/>
          <p:nvPr/>
        </p:nvSpPr>
        <p:spPr>
          <a:xfrm rot="16200000">
            <a:off x="10754587" y="5420587"/>
            <a:ext cx="25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Educational purpose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E37B-1A3F-E745-835D-EBE99501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8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138C1-4EE9-8349-89C7-6234D0E8A1C7}"/>
              </a:ext>
            </a:extLst>
          </p:cNvPr>
          <p:cNvGrpSpPr/>
          <p:nvPr/>
        </p:nvGrpSpPr>
        <p:grpSpPr>
          <a:xfrm>
            <a:off x="838199" y="-965200"/>
            <a:ext cx="11353801" cy="7823200"/>
            <a:chOff x="838199" y="-965200"/>
            <a:chExt cx="11353801" cy="7823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5B4A3F-0BE4-F441-B98B-F5A2E5673B61}"/>
                </a:ext>
              </a:extLst>
            </p:cNvPr>
            <p:cNvSpPr txBox="1"/>
            <p:nvPr/>
          </p:nvSpPr>
          <p:spPr>
            <a:xfrm rot="16200000">
              <a:off x="10754587" y="5420587"/>
              <a:ext cx="2505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Educational purpose only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3988A5-EA8C-9146-A0C6-73376A115ECD}"/>
                </a:ext>
              </a:extLst>
            </p:cNvPr>
            <p:cNvGrpSpPr/>
            <p:nvPr/>
          </p:nvGrpSpPr>
          <p:grpSpPr>
            <a:xfrm>
              <a:off x="838199" y="1157131"/>
              <a:ext cx="10148278" cy="5683936"/>
              <a:chOff x="838199" y="1157131"/>
              <a:chExt cx="10148278" cy="56839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83B336E-DBAA-8941-B705-D05EB36477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397" b="5076"/>
              <a:stretch/>
            </p:blipFill>
            <p:spPr>
              <a:xfrm>
                <a:off x="838199" y="1490134"/>
                <a:ext cx="10148278" cy="535093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399D51E-808E-C640-970A-29A6695B2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4889"/>
              <a:stretch/>
            </p:blipFill>
            <p:spPr>
              <a:xfrm>
                <a:off x="838199" y="1157131"/>
                <a:ext cx="10148278" cy="316070"/>
              </a:xfrm>
              <a:prstGeom prst="rect">
                <a:avLst/>
              </a:prstGeom>
            </p:spPr>
          </p:pic>
        </p:grp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80E25ED-67CC-604B-BBAE-898FA3990DE2}"/>
                </a:ext>
              </a:extLst>
            </p:cNvPr>
            <p:cNvSpPr/>
            <p:nvPr/>
          </p:nvSpPr>
          <p:spPr>
            <a:xfrm>
              <a:off x="3221072" y="3497372"/>
              <a:ext cx="4307883" cy="121856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956682-20D8-0341-8A95-810A328A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31797">
              <a:off x="6921504" y="4522502"/>
              <a:ext cx="550486" cy="420729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867B91-27E0-F249-A4FB-49F590278D54}"/>
                </a:ext>
              </a:extLst>
            </p:cNvPr>
            <p:cNvSpPr txBox="1"/>
            <p:nvPr/>
          </p:nvSpPr>
          <p:spPr>
            <a:xfrm>
              <a:off x="2573867" y="-965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5CAA7F-0370-8F4E-87F0-0F5BA39C7ECC}"/>
              </a:ext>
            </a:extLst>
          </p:cNvPr>
          <p:cNvSpPr txBox="1"/>
          <p:nvPr/>
        </p:nvSpPr>
        <p:spPr>
          <a:xfrm>
            <a:off x="7364020" y="4997129"/>
            <a:ext cx="249315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  <a:cs typeface="Arial" panose="020B0604020202020204" pitchFamily="34" charset="0"/>
              </a:rPr>
              <a:t>Document that needs to be included.</a:t>
            </a:r>
          </a:p>
        </p:txBody>
      </p:sp>
    </p:spTree>
    <p:extLst>
      <p:ext uri="{BB962C8B-B14F-4D97-AF65-F5344CB8AC3E}">
        <p14:creationId xmlns:p14="http://schemas.microsoft.com/office/powerpoint/2010/main" val="292027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9DD17-D1DB-8643-9E62-041E6804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3" y="779992"/>
            <a:ext cx="5672667" cy="2818495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5805208-3638-F741-BA9A-3DBF688DEAF9}"/>
              </a:ext>
            </a:extLst>
          </p:cNvPr>
          <p:cNvSpPr/>
          <p:nvPr/>
        </p:nvSpPr>
        <p:spPr>
          <a:xfrm>
            <a:off x="0" y="-1984004"/>
            <a:ext cx="10477499" cy="9613900"/>
          </a:xfrm>
          <a:prstGeom prst="rtTriangle">
            <a:avLst/>
          </a:prstGeom>
          <a:solidFill>
            <a:srgbClr val="C8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2888E9-6170-A240-ACED-F257E6558B63}"/>
              </a:ext>
            </a:extLst>
          </p:cNvPr>
          <p:cNvSpPr txBox="1">
            <a:spLocks/>
          </p:cNvSpPr>
          <p:nvPr/>
        </p:nvSpPr>
        <p:spPr>
          <a:xfrm>
            <a:off x="203198" y="1246910"/>
            <a:ext cx="5734463" cy="4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GUIDELINE FOR SGD MARK TEMPLATE </a:t>
            </a:r>
          </a:p>
          <a:p>
            <a:r>
              <a:rPr lang="en-GB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for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Avenir Next" panose="020B0503020202020204" pitchFamily="34" charset="0"/>
              </a:rPr>
              <a:t>COURSE COORDINATOR</a:t>
            </a:r>
          </a:p>
          <a:p>
            <a:r>
              <a:rPr lang="en-GB" sz="31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(Slide 9 – 17)</a:t>
            </a:r>
          </a:p>
          <a:p>
            <a:endParaRPr lang="en-GB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67811-72D5-E44E-91C9-80D6CAE2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8FE0-A745-EF49-98C8-9D4C6CC8A8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40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720</Words>
  <Application>Microsoft Macintosh PowerPoint</Application>
  <PresentationFormat>Widescreen</PresentationFormat>
  <Paragraphs>90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Avenir Next</vt:lpstr>
      <vt:lpstr>Calibri</vt:lpstr>
      <vt:lpstr>Calibri Light</vt:lpstr>
      <vt:lpstr>Office Theme</vt:lpstr>
      <vt:lpstr>PowerPoint Presentation</vt:lpstr>
      <vt:lpstr>PowerPoint Presentation</vt:lpstr>
      <vt:lpstr>STEP 1 : Download the template from email or link in slide 18.</vt:lpstr>
      <vt:lpstr>STEP 2 : Choose “SGD 3 GROUPS” or “SGD 4 GROUPS” depending on unit.</vt:lpstr>
      <vt:lpstr>STEP 3: Fill in all required infos</vt:lpstr>
      <vt:lpstr>STEP 4: Save the doc as: 1. excel document, 2. pdf.</vt:lpstr>
      <vt:lpstr>STEP 5: Save the doc as: 1. excel document, 2. pdf.</vt:lpstr>
      <vt:lpstr>STEP 6: Email completed SGD marks template to respective course coordinator.</vt:lpstr>
      <vt:lpstr>PowerPoint Presentation</vt:lpstr>
      <vt:lpstr>STEP 1 : Download the completed SGD marks from each facilitator.</vt:lpstr>
      <vt:lpstr>STEP 2: Compile SGD marks from same unit members into one sheet according to group number (group of 3 or 4)</vt:lpstr>
      <vt:lpstr>STEP 3: Once finished compiling all marks for 1 unit in 1 sheet, now sort student name according to matric number.</vt:lpstr>
      <vt:lpstr>STEP 3.1: sort student name according to matric number.</vt:lpstr>
      <vt:lpstr>STEP 3.1: sort student name according to matric number cont.</vt:lpstr>
      <vt:lpstr>STEP 3.1: sort student name according to matric number cont.</vt:lpstr>
      <vt:lpstr>STEP 3.1: Now you are ready to copy sorted CLO3 and CLO 4 marks into CONNAS mark template.</vt:lpstr>
      <vt:lpstr>STEP 4: Completed CONNAS MARKS TEMPLATE (PBL, ECE, SGD &amp; QUIZ) shall be email to EXAM COORDINATOR.</vt:lpstr>
      <vt:lpstr>If you miss the copy of the marks template, you may download the template using attached links:</vt:lpstr>
      <vt:lpstr>PowerPoint Presentation</vt:lpstr>
      <vt:lpstr>STEP 1: Click the link given (Slide 18) then go to file &gt; Download &gt; Microsoft Excel (.xlsx).</vt:lpstr>
      <vt:lpstr>Thank you.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NOOR AZLINA BINTI ABU BAKAR</dc:creator>
  <cp:lastModifiedBy>DR. NOOR AZLINA BINTI ABU BAKAR</cp:lastModifiedBy>
  <cp:revision>24</cp:revision>
  <dcterms:created xsi:type="dcterms:W3CDTF">2021-11-18T03:26:21Z</dcterms:created>
  <dcterms:modified xsi:type="dcterms:W3CDTF">2021-11-26T13:15:49Z</dcterms:modified>
</cp:coreProperties>
</file>