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r>
              <a:rPr lang="es-ES"/>
              <a:t>Universiti Sultan Zainal Abidin</a:t>
            </a:r>
          </a:p>
        </p:txBody>
      </p:sp>
      <p:sp>
        <p:nvSpPr>
          <p:cNvPr id="6" name="Slide Number Placeholder 5"/>
          <p:cNvSpPr>
            <a:spLocks noGrp="1"/>
          </p:cNvSpPr>
          <p:nvPr>
            <p:ph type="sldNum" sz="quarter" idx="12"/>
          </p:nvPr>
        </p:nvSpPr>
        <p:spPr/>
        <p:txBody>
          <a:bodyPr/>
          <a:lstStyle>
            <a:lvl1pPr>
              <a:defRPr/>
            </a:lvl1pPr>
          </a:lstStyle>
          <a:p>
            <a:pPr>
              <a:defRPr/>
            </a:pPr>
            <a:fld id="{805E519C-706E-42B3-8D36-CC71CC0BE759}" type="slidenum">
              <a:rPr lang="es-ES"/>
              <a:pPr>
                <a:defRPr/>
              </a:pPr>
              <a:t>‹#›</a:t>
            </a:fld>
            <a:endParaRPr lang="es-ES"/>
          </a:p>
        </p:txBody>
      </p:sp>
    </p:spTree>
    <p:extLst>
      <p:ext uri="{BB962C8B-B14F-4D97-AF65-F5344CB8AC3E}">
        <p14:creationId xmlns:p14="http://schemas.microsoft.com/office/powerpoint/2010/main" val="3608629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cs typeface="Arial" panose="020B0604020202020204" pitchFamily="34" charset="0"/>
              </a:defRPr>
            </a:lvl1pPr>
          </a:lstStyle>
          <a:p>
            <a:pPr>
              <a:defRPr/>
            </a:pPr>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s-ES"/>
              <a:t>Universiti Sultan Zainal Abidin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A9476C-6668-4F4F-BD2A-54CFF623E0CA}" type="slidenum">
              <a:rPr lang="es-ES"/>
              <a:pPr>
                <a:defRPr/>
              </a:pPr>
              <a:t>‹#›</a:t>
            </a:fld>
            <a:endParaRPr lang="es-ES"/>
          </a:p>
        </p:txBody>
      </p:sp>
    </p:spTree>
    <p:extLst>
      <p:ext uri="{BB962C8B-B14F-4D97-AF65-F5344CB8AC3E}">
        <p14:creationId xmlns:p14="http://schemas.microsoft.com/office/powerpoint/2010/main" val="1674604549"/>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052513"/>
            <a:ext cx="8229600" cy="5113337"/>
          </a:xfrm>
        </p:spPr>
        <p:txBody>
          <a:bodyPr/>
          <a:lstStyle/>
          <a:p>
            <a:pPr marL="0" indent="0" algn="r" rtl="1">
              <a:buFont typeface="Arial" charset="0"/>
              <a:buNone/>
              <a:defRPr/>
            </a:pPr>
            <a:r>
              <a:rPr lang="ar-SA" sz="3000" b="1" u="sng" dirty="0" smtClean="0">
                <a:solidFill>
                  <a:schemeClr val="accent3">
                    <a:lumMod val="50000"/>
                  </a:schemeClr>
                </a:solidFill>
              </a:rPr>
              <a:t>مبدأ عام</a:t>
            </a:r>
            <a:r>
              <a:rPr lang="en-US" sz="3000" dirty="0" smtClean="0">
                <a:solidFill>
                  <a:schemeClr val="accent3">
                    <a:lumMod val="50000"/>
                  </a:schemeClr>
                </a:solidFill>
              </a:rPr>
              <a:t>:</a:t>
            </a:r>
          </a:p>
          <a:p>
            <a:pPr marL="0" indent="0" algn="r" rtl="1">
              <a:buFont typeface="Arial" charset="0"/>
              <a:buNone/>
              <a:defRPr/>
            </a:pPr>
            <a:r>
              <a:rPr lang="en-US" sz="3000" dirty="0" smtClean="0"/>
              <a:t> </a:t>
            </a:r>
            <a:r>
              <a:rPr lang="en-US" sz="3000" b="1" dirty="0" smtClean="0"/>
              <a:t>.1</a:t>
            </a:r>
            <a:r>
              <a:rPr lang="ar-SA" sz="3000" dirty="0" smtClean="0"/>
              <a:t>وإذا اجتهد في المسألة وتبين له أن حكمه هو الصواب ولم يظهر له الخطأ فلا إثم عليه، لأن الرسول صلى الله عليه وسلم يقول: </a:t>
            </a:r>
            <a:endParaRPr lang="en-US" sz="3000" dirty="0" smtClean="0"/>
          </a:p>
          <a:p>
            <a:pPr marL="0" indent="0" algn="r" rtl="1">
              <a:buFont typeface="Arial" charset="0"/>
              <a:buNone/>
              <a:defRPr/>
            </a:pPr>
            <a:r>
              <a:rPr lang="ar-SA" sz="3000" b="1" dirty="0" smtClean="0">
                <a:solidFill>
                  <a:srgbClr val="FF0000"/>
                </a:solidFill>
              </a:rPr>
              <a:t>"إذا أصاب المجتهد فله أجران وإن أخطأ فله أجر واحد.“</a:t>
            </a:r>
            <a:endParaRPr lang="en-US" sz="3000" dirty="0" smtClean="0">
              <a:solidFill>
                <a:schemeClr val="accent3">
                  <a:lumMod val="50000"/>
                </a:schemeClr>
              </a:solidFill>
            </a:endParaRPr>
          </a:p>
          <a:p>
            <a:pPr marL="0" indent="0" algn="r" rtl="1">
              <a:buFont typeface="Arial" charset="0"/>
              <a:buNone/>
              <a:defRPr/>
            </a:pPr>
            <a:r>
              <a:rPr lang="en-US" sz="3000" b="1" dirty="0" smtClean="0"/>
              <a:t> .2</a:t>
            </a:r>
            <a:r>
              <a:rPr lang="ar-SA" sz="3000" dirty="0" smtClean="0"/>
              <a:t>أن </a:t>
            </a:r>
            <a:r>
              <a:rPr lang="ar-SA" sz="3000" dirty="0"/>
              <a:t>المجتهد تحري ما هو أرجح عنده من أقوال أهل العلم ويفتي به، وإذا تبين له بعد ذلك أن هناك ما هو أقوى حجة ينبغي عليه أن لا يتوانى في التراجع عن الفتوى الأولى والإفتاء </a:t>
            </a:r>
            <a:r>
              <a:rPr lang="ar-SA" sz="3000" dirty="0" smtClean="0"/>
              <a:t>بهذا</a:t>
            </a:r>
            <a:r>
              <a:rPr lang="en-US" sz="3000" dirty="0" smtClean="0"/>
              <a:t>.</a:t>
            </a:r>
          </a:p>
          <a:p>
            <a:pPr marL="0" indent="0" algn="r" rtl="1">
              <a:buFont typeface="Arial" charset="0"/>
              <a:buNone/>
              <a:defRPr/>
            </a:pPr>
            <a:r>
              <a:rPr lang="ar-SA" sz="3000" dirty="0"/>
              <a:t>وفي الزمن الماضي كان الرجل منهم يمدح بسرعة رجوعه إلى الحق، قال مالك رحمه الله تعالى عن عمر رضي الله </a:t>
            </a:r>
            <a:r>
              <a:rPr lang="ar-SA" sz="3000" dirty="0" smtClean="0"/>
              <a:t>عنه:</a:t>
            </a:r>
            <a:endParaRPr lang="en-US" sz="3000" dirty="0" smtClean="0"/>
          </a:p>
          <a:p>
            <a:pPr marL="358775" indent="-87313" algn="r" rtl="1">
              <a:buFont typeface="Arial" charset="0"/>
              <a:buNone/>
              <a:defRPr/>
            </a:pPr>
            <a:r>
              <a:rPr lang="en-US" sz="3000" b="1" dirty="0" smtClean="0">
                <a:solidFill>
                  <a:srgbClr val="FF0000"/>
                </a:solidFill>
              </a:rPr>
              <a:t>‘</a:t>
            </a:r>
            <a:r>
              <a:rPr lang="ar-SA" sz="3000" b="1" dirty="0" smtClean="0">
                <a:solidFill>
                  <a:srgbClr val="FF0000"/>
                </a:solidFill>
              </a:rPr>
              <a:t>أنه </a:t>
            </a:r>
            <a:r>
              <a:rPr lang="ar-SA" sz="3000" b="1" dirty="0">
                <a:solidFill>
                  <a:srgbClr val="FF0000"/>
                </a:solidFill>
              </a:rPr>
              <a:t>كان أسرع الصحابة رجوعا إذا سمع </a:t>
            </a:r>
            <a:r>
              <a:rPr lang="ar-SA" sz="3000" b="1" dirty="0" smtClean="0">
                <a:solidFill>
                  <a:srgbClr val="FF0000"/>
                </a:solidFill>
              </a:rPr>
              <a:t>الحق</a:t>
            </a:r>
            <a:r>
              <a:rPr lang="en-MY" sz="3000" b="1" dirty="0" smtClean="0">
                <a:solidFill>
                  <a:srgbClr val="FF0000"/>
                </a:solidFill>
              </a:rPr>
              <a:t>’.</a:t>
            </a:r>
            <a:endParaRPr lang="ms-MY" sz="3000" b="1" dirty="0">
              <a:solidFill>
                <a:srgbClr val="FF0000"/>
              </a:solidFill>
            </a:endParaRPr>
          </a:p>
          <a:p>
            <a:pPr algn="r" rtl="1">
              <a:buFont typeface="Arial" charset="0"/>
              <a:buChar char="•"/>
              <a:defRPr/>
            </a:pPr>
            <a:endParaRPr lang="ms-MY" sz="3000" dirty="0"/>
          </a:p>
        </p:txBody>
      </p:sp>
      <p:sp>
        <p:nvSpPr>
          <p:cNvPr id="4" name="Footer Placeholder 3"/>
          <p:cNvSpPr>
            <a:spLocks noGrp="1"/>
          </p:cNvSpPr>
          <p:nvPr>
            <p:ph type="ftr" sz="quarter" idx="11"/>
          </p:nvPr>
        </p:nvSpPr>
        <p:spPr/>
        <p:txBody>
          <a:bodyPr/>
          <a:lstStyle/>
          <a:p>
            <a:pPr>
              <a:defRPr/>
            </a:pPr>
            <a:r>
              <a:rPr lang="es-ES" dirty="0" err="1" smtClean="0"/>
              <a:t>Universiti</a:t>
            </a:r>
            <a:r>
              <a:rPr lang="es-ES" dirty="0" smtClean="0"/>
              <a:t> </a:t>
            </a:r>
            <a:r>
              <a:rPr lang="es-ES" dirty="0" err="1" smtClean="0"/>
              <a:t>Sultan</a:t>
            </a:r>
            <a:r>
              <a:rPr lang="es-ES" dirty="0" smtClean="0"/>
              <a:t> </a:t>
            </a:r>
            <a:r>
              <a:rPr lang="es-ES" dirty="0" err="1" smtClean="0"/>
              <a:t>Zainal</a:t>
            </a:r>
            <a:r>
              <a:rPr lang="es-ES" dirty="0" smtClean="0"/>
              <a:t> </a:t>
            </a:r>
            <a:r>
              <a:rPr lang="es-ES" dirty="0" err="1" smtClean="0"/>
              <a:t>Abidin</a:t>
            </a:r>
            <a:endParaRPr lang="es-ES" dirty="0"/>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013C37-C1A3-4BB7-9400-A6E08E71EA3E}" type="slidenum">
              <a:rPr lang="es-ES" sz="1200" smtClean="0">
                <a:solidFill>
                  <a:srgbClr val="898989"/>
                </a:solidFill>
                <a:latin typeface="Arial" panose="020B0604020202020204" pitchFamily="34" charset="0"/>
              </a:rPr>
              <a:pPr>
                <a:spcBef>
                  <a:spcPct val="0"/>
                </a:spcBef>
                <a:buFontTx/>
                <a:buNone/>
              </a:pPr>
              <a:t>1</a:t>
            </a:fld>
            <a:endParaRPr lang="es-ES" sz="1200" smtClean="0">
              <a:solidFill>
                <a:srgbClr val="898989"/>
              </a:solidFill>
              <a:latin typeface="Arial" panose="020B0604020202020204" pitchFamily="34" charset="0"/>
            </a:endParaRPr>
          </a:p>
        </p:txBody>
      </p:sp>
      <p:sp>
        <p:nvSpPr>
          <p:cNvPr id="6" name="Title 1"/>
          <p:cNvSpPr txBox="1">
            <a:spLocks/>
          </p:cNvSpPr>
          <p:nvPr/>
        </p:nvSpPr>
        <p:spPr bwMode="auto">
          <a:xfrm>
            <a:off x="-36513" y="225425"/>
            <a:ext cx="8243888" cy="755650"/>
          </a:xfrm>
          <a:prstGeom prst="rect">
            <a:avLst/>
          </a:prstGeom>
          <a:solidFill>
            <a:schemeClr val="tx1"/>
          </a:solidFill>
          <a:ln w="9525">
            <a:noFill/>
            <a:miter lim="800000"/>
            <a:headEnd/>
            <a:tailEnd/>
          </a:ln>
        </p:spPr>
        <p:txBody>
          <a:bodyPr anchor="ctr"/>
          <a:lstStyle/>
          <a:p>
            <a:pPr algn="ctr" fontAlgn="auto">
              <a:spcAft>
                <a:spcPts val="0"/>
              </a:spcAft>
              <a:defRPr/>
            </a:pPr>
            <a:r>
              <a:rPr lang="ar-SA" sz="3600" b="1" dirty="0">
                <a:solidFill>
                  <a:schemeClr val="bg1"/>
                </a:solidFill>
                <a:latin typeface="Arial" charset="0"/>
                <a:cs typeface="Arial" charset="0"/>
              </a:rPr>
              <a:t>	الرجوع في الفتوى</a:t>
            </a:r>
            <a:endParaRPr lang="en-MY" sz="3600" b="1" dirty="0">
              <a:solidFill>
                <a:schemeClr val="bg1"/>
              </a:solidFill>
              <a:latin typeface="+mj-lt"/>
              <a:ea typeface="+mj-ea"/>
              <a:cs typeface="+mj-cs"/>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110965089"/>
      </p:ext>
    </p:extLst>
  </p:cSld>
  <p:clrMapOvr>
    <a:masterClrMapping/>
  </p:clrMapOvr>
  <p:transition spd="slow" advTm="1910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Presentation 11 Feb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11 Feb 2016</Template>
  <TotalTime>28531</TotalTime>
  <Words>123</Words>
  <Application>Microsoft Office PowerPoint</Application>
  <PresentationFormat>On-screen Show (4:3)</PresentationFormat>
  <Paragraphs>9</Paragraphs>
  <Slides>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Presentation 11 Feb 2016</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Bahan M9</dc:title>
  <dc:creator>Mariajose</dc:creator>
  <dc:description/>
  <cp:lastModifiedBy>Acer</cp:lastModifiedBy>
  <cp:revision>1366</cp:revision>
  <cp:lastPrinted>2015-08-12T00:38:14Z</cp:lastPrinted>
  <dcterms:created xsi:type="dcterms:W3CDTF">2010-05-23T14:28:12Z</dcterms:created>
  <dcterms:modified xsi:type="dcterms:W3CDTF">2020-05-17T14:41:49Z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Bahan M9</vt:lpwstr>
  </property>
  <property fmtid="{D5CDD505-2E9C-101B-9397-08002B2CF9AE}" pid="3" name="SlideDescription">
    <vt:lpwstr/>
  </property>
</Properties>
</file>